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09" r:id="rId3"/>
    <p:sldId id="257" r:id="rId4"/>
    <p:sldId id="313" r:id="rId5"/>
    <p:sldId id="312" r:id="rId6"/>
    <p:sldId id="298" r:id="rId7"/>
    <p:sldId id="299" r:id="rId8"/>
    <p:sldId id="304" r:id="rId9"/>
    <p:sldId id="270" r:id="rId10"/>
    <p:sldId id="275" r:id="rId11"/>
    <p:sldId id="324" r:id="rId12"/>
    <p:sldId id="258" r:id="rId13"/>
    <p:sldId id="329" r:id="rId14"/>
    <p:sldId id="330" r:id="rId15"/>
    <p:sldId id="259" r:id="rId16"/>
    <p:sldId id="260" r:id="rId17"/>
    <p:sldId id="261" r:id="rId18"/>
    <p:sldId id="262" r:id="rId19"/>
    <p:sldId id="263" r:id="rId20"/>
    <p:sldId id="264" r:id="rId21"/>
    <p:sldId id="266" r:id="rId22"/>
    <p:sldId id="268" r:id="rId23"/>
    <p:sldId id="325" r:id="rId24"/>
    <p:sldId id="326" r:id="rId25"/>
    <p:sldId id="269" r:id="rId26"/>
    <p:sldId id="271" r:id="rId27"/>
    <p:sldId id="272" r:id="rId28"/>
    <p:sldId id="273" r:id="rId29"/>
    <p:sldId id="274" r:id="rId30"/>
    <p:sldId id="333" r:id="rId31"/>
    <p:sldId id="276" r:id="rId32"/>
    <p:sldId id="277" r:id="rId33"/>
    <p:sldId id="331" r:id="rId34"/>
    <p:sldId id="279" r:id="rId35"/>
    <p:sldId id="280" r:id="rId36"/>
    <p:sldId id="281" r:id="rId37"/>
    <p:sldId id="282" r:id="rId38"/>
    <p:sldId id="283" r:id="rId39"/>
    <p:sldId id="284" r:id="rId40"/>
    <p:sldId id="285" r:id="rId41"/>
    <p:sldId id="286" r:id="rId42"/>
    <p:sldId id="287" r:id="rId43"/>
    <p:sldId id="288" r:id="rId44"/>
    <p:sldId id="300" r:id="rId45"/>
    <p:sldId id="289" r:id="rId46"/>
    <p:sldId id="290" r:id="rId47"/>
    <p:sldId id="291" r:id="rId48"/>
    <p:sldId id="292" r:id="rId49"/>
    <p:sldId id="293" r:id="rId50"/>
    <p:sldId id="294" r:id="rId51"/>
    <p:sldId id="295" r:id="rId52"/>
    <p:sldId id="296" r:id="rId53"/>
    <p:sldId id="301" r:id="rId54"/>
    <p:sldId id="302" r:id="rId55"/>
    <p:sldId id="328" r:id="rId56"/>
    <p:sldId id="303" r:id="rId57"/>
    <p:sldId id="305" r:id="rId58"/>
    <p:sldId id="306" r:id="rId59"/>
    <p:sldId id="307" r:id="rId60"/>
    <p:sldId id="308" r:id="rId61"/>
    <p:sldId id="314" r:id="rId62"/>
    <p:sldId id="315" r:id="rId63"/>
    <p:sldId id="316" r:id="rId64"/>
    <p:sldId id="317" r:id="rId65"/>
    <p:sldId id="318" r:id="rId66"/>
    <p:sldId id="319" r:id="rId67"/>
    <p:sldId id="320" r:id="rId68"/>
    <p:sldId id="321" r:id="rId69"/>
    <p:sldId id="322" r:id="rId70"/>
    <p:sldId id="323" r:id="rId7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Umereni stil 2 – Naglašavanj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Umereni stil 2 – Naglašavanj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Umereni stil 2 – Naglašavanj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Umereni stil 2 – Naglašavanj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Umereni stil 2 – Naglašavanj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Umereni stil 2 – Naglašavanj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7931" autoAdjust="0"/>
  </p:normalViewPr>
  <p:slideViewPr>
    <p:cSldViewPr>
      <p:cViewPr varScale="1">
        <p:scale>
          <a:sx n="87" d="100"/>
          <a:sy n="87" d="100"/>
        </p:scale>
        <p:origin x="-1330" y="-8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 slajda">
    <p:spTree>
      <p:nvGrpSpPr>
        <p:cNvPr id="1" name=""/>
        <p:cNvGrpSpPr/>
        <p:nvPr/>
      </p:nvGrpSpPr>
      <p:grpSpPr>
        <a:xfrm>
          <a:off x="0" y="0"/>
          <a:ext cx="0" cy="0"/>
          <a:chOff x="0" y="0"/>
          <a:chExt cx="0" cy="0"/>
        </a:xfrm>
      </p:grpSpPr>
      <p:sp>
        <p:nvSpPr>
          <p:cNvPr id="14" name="Naslov 13"/>
          <p:cNvSpPr>
            <a:spLocks noGrp="1"/>
          </p:cNvSpPr>
          <p:nvPr>
            <p:ph type="ctrTitle"/>
          </p:nvPr>
        </p:nvSpPr>
        <p:spPr>
          <a:xfrm>
            <a:off x="1432560" y="359898"/>
            <a:ext cx="7406640" cy="1472184"/>
          </a:xfrm>
        </p:spPr>
        <p:txBody>
          <a:bodyPr anchor="b"/>
          <a:lstStyle>
            <a:lvl1pPr algn="l">
              <a:defRPr/>
            </a:lvl1pPr>
            <a:extLst/>
          </a:lstStyle>
          <a:p>
            <a:r>
              <a:rPr kumimoji="0" lang="sr-Latn-CS" smtClean="0"/>
              <a:t>Kliknite i uredite naslov mastera</a:t>
            </a:r>
            <a:endParaRPr kumimoji="0" lang="en-US"/>
          </a:p>
        </p:txBody>
      </p:sp>
      <p:sp>
        <p:nvSpPr>
          <p:cNvPr id="22" name="Podnaslov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sr-Latn-CS" smtClean="0"/>
              <a:t>Kliknite i uredite stil podnaslova mastera</a:t>
            </a:r>
            <a:endParaRPr kumimoji="0" lang="en-US"/>
          </a:p>
        </p:txBody>
      </p:sp>
      <p:sp>
        <p:nvSpPr>
          <p:cNvPr id="7" name="Čuvar mesta za datum 6"/>
          <p:cNvSpPr>
            <a:spLocks noGrp="1"/>
          </p:cNvSpPr>
          <p:nvPr>
            <p:ph type="dt" sz="half" idx="10"/>
          </p:nvPr>
        </p:nvSpPr>
        <p:spPr/>
        <p:txBody>
          <a:bodyPr/>
          <a:lstStyle>
            <a:extLst/>
          </a:lstStyle>
          <a:p>
            <a:fld id="{95E7482D-C734-449F-BC7C-45E36D62C64A}" type="datetimeFigureOut">
              <a:rPr lang="en-US" smtClean="0"/>
              <a:t>2/18/2024</a:t>
            </a:fld>
            <a:endParaRPr lang="en-US"/>
          </a:p>
        </p:txBody>
      </p:sp>
      <p:sp>
        <p:nvSpPr>
          <p:cNvPr id="20" name="Čuvar mesta za podnožje 19"/>
          <p:cNvSpPr>
            <a:spLocks noGrp="1"/>
          </p:cNvSpPr>
          <p:nvPr>
            <p:ph type="ftr" sz="quarter" idx="11"/>
          </p:nvPr>
        </p:nvSpPr>
        <p:spPr/>
        <p:txBody>
          <a:bodyPr/>
          <a:lstStyle>
            <a:extLst/>
          </a:lstStyle>
          <a:p>
            <a:endParaRPr lang="en-US"/>
          </a:p>
        </p:txBody>
      </p:sp>
      <p:sp>
        <p:nvSpPr>
          <p:cNvPr id="10" name="Čuvar mesta za broj slajda 9"/>
          <p:cNvSpPr>
            <a:spLocks noGrp="1"/>
          </p:cNvSpPr>
          <p:nvPr>
            <p:ph type="sldNum" sz="quarter" idx="12"/>
          </p:nvPr>
        </p:nvSpPr>
        <p:spPr/>
        <p:txBody>
          <a:bodyPr/>
          <a:lstStyle>
            <a:extLst/>
          </a:lstStyle>
          <a:p>
            <a:fld id="{12CBE6B8-67C6-4924-89E6-A33BC58A61C2}" type="slidenum">
              <a:rPr lang="en-US" smtClean="0"/>
              <a:t>‹#›</a:t>
            </a:fld>
            <a:endParaRPr lang="en-US"/>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vertikalni tekst">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extLst/>
          </a:lstStyle>
          <a:p>
            <a:r>
              <a:rPr kumimoji="0" lang="sr-Latn-CS" smtClean="0"/>
              <a:t>Kliknite i uredite naslov mastera</a:t>
            </a:r>
            <a:endParaRPr kumimoji="0" lang="en-US"/>
          </a:p>
        </p:txBody>
      </p:sp>
      <p:sp>
        <p:nvSpPr>
          <p:cNvPr id="3" name="Čuvar mesta za vertikalni tekst 2"/>
          <p:cNvSpPr>
            <a:spLocks noGrp="1"/>
          </p:cNvSpPr>
          <p:nvPr>
            <p:ph type="body" orient="vert" idx="1"/>
          </p:nvPr>
        </p:nvSpPr>
        <p:spPr/>
        <p:txBody>
          <a:bodyPr vert="eaVert"/>
          <a:lstStyle>
            <a:extLst/>
          </a:lstStyle>
          <a:p>
            <a:pPr lvl="0" eaLnBrk="1" latinLnBrk="0" hangingPunct="1"/>
            <a:r>
              <a:rPr lang="sr-Latn-CS" smtClean="0"/>
              <a:t>Kliknite i uredite tekst</a:t>
            </a:r>
          </a:p>
          <a:p>
            <a:pPr lvl="1" eaLnBrk="1" latinLnBrk="0" hangingPunct="1"/>
            <a:r>
              <a:rPr lang="sr-Latn-CS" smtClean="0"/>
              <a:t>Drugi nivo</a:t>
            </a:r>
          </a:p>
          <a:p>
            <a:pPr lvl="2" eaLnBrk="1" latinLnBrk="0" hangingPunct="1"/>
            <a:r>
              <a:rPr lang="sr-Latn-CS" smtClean="0"/>
              <a:t>Treći nivo</a:t>
            </a:r>
          </a:p>
          <a:p>
            <a:pPr lvl="3" eaLnBrk="1" latinLnBrk="0" hangingPunct="1"/>
            <a:r>
              <a:rPr lang="sr-Latn-CS" smtClean="0"/>
              <a:t>Četvrti nivo</a:t>
            </a:r>
          </a:p>
          <a:p>
            <a:pPr lvl="4" eaLnBrk="1" latinLnBrk="0" hangingPunct="1"/>
            <a:r>
              <a:rPr lang="sr-Latn-CS" smtClean="0"/>
              <a:t>Peti nivo</a:t>
            </a:r>
            <a:endParaRPr kumimoji="0" lang="en-US"/>
          </a:p>
        </p:txBody>
      </p:sp>
      <p:sp>
        <p:nvSpPr>
          <p:cNvPr id="4" name="Čuvar mesta za datum 3"/>
          <p:cNvSpPr>
            <a:spLocks noGrp="1"/>
          </p:cNvSpPr>
          <p:nvPr>
            <p:ph type="dt" sz="half" idx="10"/>
          </p:nvPr>
        </p:nvSpPr>
        <p:spPr/>
        <p:txBody>
          <a:bodyPr/>
          <a:lstStyle>
            <a:extLst/>
          </a:lstStyle>
          <a:p>
            <a:fld id="{95E7482D-C734-449F-BC7C-45E36D62C64A}" type="datetimeFigureOut">
              <a:rPr lang="en-US" smtClean="0"/>
              <a:t>2/18/2024</a:t>
            </a:fld>
            <a:endParaRPr lang="en-US"/>
          </a:p>
        </p:txBody>
      </p:sp>
      <p:sp>
        <p:nvSpPr>
          <p:cNvPr id="5" name="Čuvar mesta za podnožje 4"/>
          <p:cNvSpPr>
            <a:spLocks noGrp="1"/>
          </p:cNvSpPr>
          <p:nvPr>
            <p:ph type="ftr" sz="quarter" idx="11"/>
          </p:nvPr>
        </p:nvSpPr>
        <p:spPr/>
        <p:txBody>
          <a:bodyPr/>
          <a:lstStyle>
            <a:extLst/>
          </a:lstStyle>
          <a:p>
            <a:endParaRPr lang="en-US"/>
          </a:p>
        </p:txBody>
      </p:sp>
      <p:sp>
        <p:nvSpPr>
          <p:cNvPr id="6" name="Čuvar mesta za broj slajda 5"/>
          <p:cNvSpPr>
            <a:spLocks noGrp="1"/>
          </p:cNvSpPr>
          <p:nvPr>
            <p:ph type="sldNum" sz="quarter" idx="12"/>
          </p:nvPr>
        </p:nvSpPr>
        <p:spPr/>
        <p:txBody>
          <a:bodyPr/>
          <a:lstStyle>
            <a:extLst/>
          </a:lstStyle>
          <a:p>
            <a:fld id="{12CBE6B8-67C6-4924-89E6-A33BC58A61C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ni naslov i tekst">
    <p:spTree>
      <p:nvGrpSpPr>
        <p:cNvPr id="1" name=""/>
        <p:cNvGrpSpPr/>
        <p:nvPr/>
      </p:nvGrpSpPr>
      <p:grpSpPr>
        <a:xfrm>
          <a:off x="0" y="0"/>
          <a:ext cx="0" cy="0"/>
          <a:chOff x="0" y="0"/>
          <a:chExt cx="0" cy="0"/>
        </a:xfrm>
      </p:grpSpPr>
      <p:sp>
        <p:nvSpPr>
          <p:cNvPr id="2" name="Vertikalni naslov 1"/>
          <p:cNvSpPr>
            <a:spLocks noGrp="1"/>
          </p:cNvSpPr>
          <p:nvPr>
            <p:ph type="title" orient="vert"/>
          </p:nvPr>
        </p:nvSpPr>
        <p:spPr>
          <a:xfrm>
            <a:off x="6858000" y="274639"/>
            <a:ext cx="1828800" cy="5851525"/>
          </a:xfrm>
        </p:spPr>
        <p:txBody>
          <a:bodyPr vert="eaVert"/>
          <a:lstStyle>
            <a:extLst/>
          </a:lstStyle>
          <a:p>
            <a:r>
              <a:rPr kumimoji="0" lang="sr-Latn-CS" smtClean="0"/>
              <a:t>Kliknite i uredite naslov mastera</a:t>
            </a:r>
            <a:endParaRPr kumimoji="0" lang="en-US"/>
          </a:p>
        </p:txBody>
      </p:sp>
      <p:sp>
        <p:nvSpPr>
          <p:cNvPr id="3" name="Čuvar mesta za vertikalni tekst 2"/>
          <p:cNvSpPr>
            <a:spLocks noGrp="1"/>
          </p:cNvSpPr>
          <p:nvPr>
            <p:ph type="body" orient="vert" idx="1"/>
          </p:nvPr>
        </p:nvSpPr>
        <p:spPr>
          <a:xfrm>
            <a:off x="1143000" y="274640"/>
            <a:ext cx="5562600" cy="5851525"/>
          </a:xfrm>
        </p:spPr>
        <p:txBody>
          <a:bodyPr vert="eaVert"/>
          <a:lstStyle>
            <a:extLst/>
          </a:lstStyle>
          <a:p>
            <a:pPr lvl="0" eaLnBrk="1" latinLnBrk="0" hangingPunct="1"/>
            <a:r>
              <a:rPr lang="sr-Latn-CS" smtClean="0"/>
              <a:t>Kliknite i uredite tekst</a:t>
            </a:r>
          </a:p>
          <a:p>
            <a:pPr lvl="1" eaLnBrk="1" latinLnBrk="0" hangingPunct="1"/>
            <a:r>
              <a:rPr lang="sr-Latn-CS" smtClean="0"/>
              <a:t>Drugi nivo</a:t>
            </a:r>
          </a:p>
          <a:p>
            <a:pPr lvl="2" eaLnBrk="1" latinLnBrk="0" hangingPunct="1"/>
            <a:r>
              <a:rPr lang="sr-Latn-CS" smtClean="0"/>
              <a:t>Treći nivo</a:t>
            </a:r>
          </a:p>
          <a:p>
            <a:pPr lvl="3" eaLnBrk="1" latinLnBrk="0" hangingPunct="1"/>
            <a:r>
              <a:rPr lang="sr-Latn-CS" smtClean="0"/>
              <a:t>Četvrti nivo</a:t>
            </a:r>
          </a:p>
          <a:p>
            <a:pPr lvl="4" eaLnBrk="1" latinLnBrk="0" hangingPunct="1"/>
            <a:r>
              <a:rPr lang="sr-Latn-CS" smtClean="0"/>
              <a:t>Peti nivo</a:t>
            </a:r>
            <a:endParaRPr kumimoji="0" lang="en-US"/>
          </a:p>
        </p:txBody>
      </p:sp>
      <p:sp>
        <p:nvSpPr>
          <p:cNvPr id="4" name="Čuvar mesta za datum 3"/>
          <p:cNvSpPr>
            <a:spLocks noGrp="1"/>
          </p:cNvSpPr>
          <p:nvPr>
            <p:ph type="dt" sz="half" idx="10"/>
          </p:nvPr>
        </p:nvSpPr>
        <p:spPr/>
        <p:txBody>
          <a:bodyPr/>
          <a:lstStyle>
            <a:extLst/>
          </a:lstStyle>
          <a:p>
            <a:fld id="{95E7482D-C734-449F-BC7C-45E36D62C64A}" type="datetimeFigureOut">
              <a:rPr lang="en-US" smtClean="0"/>
              <a:t>2/18/2024</a:t>
            </a:fld>
            <a:endParaRPr lang="en-US"/>
          </a:p>
        </p:txBody>
      </p:sp>
      <p:sp>
        <p:nvSpPr>
          <p:cNvPr id="5" name="Čuvar mesta za podnožje 4"/>
          <p:cNvSpPr>
            <a:spLocks noGrp="1"/>
          </p:cNvSpPr>
          <p:nvPr>
            <p:ph type="ftr" sz="quarter" idx="11"/>
          </p:nvPr>
        </p:nvSpPr>
        <p:spPr/>
        <p:txBody>
          <a:bodyPr/>
          <a:lstStyle>
            <a:extLst/>
          </a:lstStyle>
          <a:p>
            <a:endParaRPr lang="en-US"/>
          </a:p>
        </p:txBody>
      </p:sp>
      <p:sp>
        <p:nvSpPr>
          <p:cNvPr id="6" name="Čuvar mesta za broj slajda 5"/>
          <p:cNvSpPr>
            <a:spLocks noGrp="1"/>
          </p:cNvSpPr>
          <p:nvPr>
            <p:ph type="sldNum" sz="quarter" idx="12"/>
          </p:nvPr>
        </p:nvSpPr>
        <p:spPr/>
        <p:txBody>
          <a:bodyPr/>
          <a:lstStyle>
            <a:extLst/>
          </a:lstStyle>
          <a:p>
            <a:fld id="{12CBE6B8-67C6-4924-89E6-A33BC58A61C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extLst/>
          </a:lstStyle>
          <a:p>
            <a:r>
              <a:rPr kumimoji="0" lang="sr-Latn-CS" smtClean="0"/>
              <a:t>Kliknite i uredite naslov mastera</a:t>
            </a:r>
            <a:endParaRPr kumimoji="0" lang="en-US"/>
          </a:p>
        </p:txBody>
      </p:sp>
      <p:sp>
        <p:nvSpPr>
          <p:cNvPr id="3" name="Čuvar mesta za sadržaj 2"/>
          <p:cNvSpPr>
            <a:spLocks noGrp="1"/>
          </p:cNvSpPr>
          <p:nvPr>
            <p:ph idx="1"/>
          </p:nvPr>
        </p:nvSpPr>
        <p:spPr/>
        <p:txBody>
          <a:bodyPr/>
          <a:lstStyle>
            <a:extLst/>
          </a:lstStyle>
          <a:p>
            <a:pPr lvl="0" eaLnBrk="1" latinLnBrk="0" hangingPunct="1"/>
            <a:r>
              <a:rPr lang="sr-Latn-CS" smtClean="0"/>
              <a:t>Kliknite i uredite tekst</a:t>
            </a:r>
          </a:p>
          <a:p>
            <a:pPr lvl="1" eaLnBrk="1" latinLnBrk="0" hangingPunct="1"/>
            <a:r>
              <a:rPr lang="sr-Latn-CS" smtClean="0"/>
              <a:t>Drugi nivo</a:t>
            </a:r>
          </a:p>
          <a:p>
            <a:pPr lvl="2" eaLnBrk="1" latinLnBrk="0" hangingPunct="1"/>
            <a:r>
              <a:rPr lang="sr-Latn-CS" smtClean="0"/>
              <a:t>Treći nivo</a:t>
            </a:r>
          </a:p>
          <a:p>
            <a:pPr lvl="3" eaLnBrk="1" latinLnBrk="0" hangingPunct="1"/>
            <a:r>
              <a:rPr lang="sr-Latn-CS" smtClean="0"/>
              <a:t>Četvrti nivo</a:t>
            </a:r>
          </a:p>
          <a:p>
            <a:pPr lvl="4" eaLnBrk="1" latinLnBrk="0" hangingPunct="1"/>
            <a:r>
              <a:rPr lang="sr-Latn-CS" smtClean="0"/>
              <a:t>Peti nivo</a:t>
            </a:r>
            <a:endParaRPr kumimoji="0" lang="en-US"/>
          </a:p>
        </p:txBody>
      </p:sp>
      <p:sp>
        <p:nvSpPr>
          <p:cNvPr id="4" name="Čuvar mesta za datum 3"/>
          <p:cNvSpPr>
            <a:spLocks noGrp="1"/>
          </p:cNvSpPr>
          <p:nvPr>
            <p:ph type="dt" sz="half" idx="10"/>
          </p:nvPr>
        </p:nvSpPr>
        <p:spPr/>
        <p:txBody>
          <a:bodyPr/>
          <a:lstStyle>
            <a:extLst/>
          </a:lstStyle>
          <a:p>
            <a:fld id="{95E7482D-C734-449F-BC7C-45E36D62C64A}" type="datetimeFigureOut">
              <a:rPr lang="en-US" smtClean="0"/>
              <a:t>2/18/2024</a:t>
            </a:fld>
            <a:endParaRPr lang="en-US"/>
          </a:p>
        </p:txBody>
      </p:sp>
      <p:sp>
        <p:nvSpPr>
          <p:cNvPr id="5" name="Čuvar mesta za podnožje 4"/>
          <p:cNvSpPr>
            <a:spLocks noGrp="1"/>
          </p:cNvSpPr>
          <p:nvPr>
            <p:ph type="ftr" sz="quarter" idx="11"/>
          </p:nvPr>
        </p:nvSpPr>
        <p:spPr/>
        <p:txBody>
          <a:bodyPr/>
          <a:lstStyle>
            <a:extLst/>
          </a:lstStyle>
          <a:p>
            <a:endParaRPr lang="en-US"/>
          </a:p>
        </p:txBody>
      </p:sp>
      <p:sp>
        <p:nvSpPr>
          <p:cNvPr id="6" name="Čuvar mesta za broj slajda 5"/>
          <p:cNvSpPr>
            <a:spLocks noGrp="1"/>
          </p:cNvSpPr>
          <p:nvPr>
            <p:ph type="sldNum" sz="quarter" idx="12"/>
          </p:nvPr>
        </p:nvSpPr>
        <p:spPr/>
        <p:txBody>
          <a:bodyPr/>
          <a:lstStyle>
            <a:extLst/>
          </a:lstStyle>
          <a:p>
            <a:fld id="{12CBE6B8-67C6-4924-89E6-A33BC58A61C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aglavlje odeljka">
    <p:spTree>
      <p:nvGrpSpPr>
        <p:cNvPr id="1" name=""/>
        <p:cNvGrpSpPr/>
        <p:nvPr/>
      </p:nvGrpSpPr>
      <p:grpSpPr>
        <a:xfrm>
          <a:off x="0" y="0"/>
          <a:ext cx="0" cy="0"/>
          <a:chOff x="0" y="0"/>
          <a:chExt cx="0" cy="0"/>
        </a:xfrm>
      </p:grpSpPr>
      <p:sp>
        <p:nvSpPr>
          <p:cNvPr id="7" name="Pravougaonik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Naslov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sr-Latn-CS" smtClean="0"/>
              <a:t>Kliknite i uredite naslov mastera</a:t>
            </a:r>
            <a:endParaRPr kumimoji="0" lang="en-US"/>
          </a:p>
        </p:txBody>
      </p:sp>
      <p:sp>
        <p:nvSpPr>
          <p:cNvPr id="3" name="Čuvar mesta za tekst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sr-Latn-CS" smtClean="0"/>
              <a:t>Kliknite i uredite tekst</a:t>
            </a:r>
          </a:p>
        </p:txBody>
      </p:sp>
      <p:sp>
        <p:nvSpPr>
          <p:cNvPr id="4" name="Čuvar mesta za datum 3"/>
          <p:cNvSpPr>
            <a:spLocks noGrp="1"/>
          </p:cNvSpPr>
          <p:nvPr>
            <p:ph type="dt" sz="half" idx="10"/>
          </p:nvPr>
        </p:nvSpPr>
        <p:spPr/>
        <p:txBody>
          <a:bodyPr/>
          <a:lstStyle>
            <a:extLst/>
          </a:lstStyle>
          <a:p>
            <a:fld id="{95E7482D-C734-449F-BC7C-45E36D62C64A}" type="datetimeFigureOut">
              <a:rPr lang="en-US" smtClean="0"/>
              <a:t>2/18/2024</a:t>
            </a:fld>
            <a:endParaRPr lang="en-US"/>
          </a:p>
        </p:txBody>
      </p:sp>
      <p:sp>
        <p:nvSpPr>
          <p:cNvPr id="5" name="Čuvar mesta za podnožje 4"/>
          <p:cNvSpPr>
            <a:spLocks noGrp="1"/>
          </p:cNvSpPr>
          <p:nvPr>
            <p:ph type="ftr" sz="quarter" idx="11"/>
          </p:nvPr>
        </p:nvSpPr>
        <p:spPr/>
        <p:txBody>
          <a:bodyPr/>
          <a:lstStyle>
            <a:extLst/>
          </a:lstStyle>
          <a:p>
            <a:endParaRPr lang="en-US"/>
          </a:p>
        </p:txBody>
      </p:sp>
      <p:sp>
        <p:nvSpPr>
          <p:cNvPr id="6" name="Čuvar mesta za broj slajda 5"/>
          <p:cNvSpPr>
            <a:spLocks noGrp="1"/>
          </p:cNvSpPr>
          <p:nvPr>
            <p:ph type="sldNum" sz="quarter" idx="12"/>
          </p:nvPr>
        </p:nvSpPr>
        <p:spPr/>
        <p:txBody>
          <a:bodyPr/>
          <a:lstStyle>
            <a:extLst/>
          </a:lstStyle>
          <a:p>
            <a:fld id="{12CBE6B8-67C6-4924-89E6-A33BC58A61C2}" type="slidenum">
              <a:rPr lang="en-US" smtClean="0"/>
              <a:t>‹#›</a:t>
            </a:fld>
            <a:endParaRPr lang="en-US"/>
          </a:p>
        </p:txBody>
      </p:sp>
      <p:sp>
        <p:nvSpPr>
          <p:cNvPr id="10" name="Pravougaonik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Naslov 1"/>
          <p:cNvSpPr>
            <a:spLocks noGrp="1"/>
          </p:cNvSpPr>
          <p:nvPr>
            <p:ph type="title"/>
          </p:nvPr>
        </p:nvSpPr>
        <p:spPr>
          <a:xfrm>
            <a:off x="1435608" y="274320"/>
            <a:ext cx="7498080" cy="1143000"/>
          </a:xfrm>
        </p:spPr>
        <p:txBody>
          <a:bodyPr/>
          <a:lstStyle>
            <a:extLst/>
          </a:lstStyle>
          <a:p>
            <a:r>
              <a:rPr kumimoji="0" lang="sr-Latn-CS" smtClean="0"/>
              <a:t>Kliknite i uredite naslov mastera</a:t>
            </a:r>
            <a:endParaRPr kumimoji="0" lang="en-US"/>
          </a:p>
        </p:txBody>
      </p:sp>
      <p:sp>
        <p:nvSpPr>
          <p:cNvPr id="3" name="Čuvar mesta za sadržaj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sr-Latn-CS" smtClean="0"/>
              <a:t>Kliknite i uredite tekst</a:t>
            </a:r>
          </a:p>
          <a:p>
            <a:pPr lvl="1" eaLnBrk="1" latinLnBrk="0" hangingPunct="1"/>
            <a:r>
              <a:rPr lang="sr-Latn-CS" smtClean="0"/>
              <a:t>Drugi nivo</a:t>
            </a:r>
          </a:p>
          <a:p>
            <a:pPr lvl="2" eaLnBrk="1" latinLnBrk="0" hangingPunct="1"/>
            <a:r>
              <a:rPr lang="sr-Latn-CS" smtClean="0"/>
              <a:t>Treći nivo</a:t>
            </a:r>
          </a:p>
          <a:p>
            <a:pPr lvl="3" eaLnBrk="1" latinLnBrk="0" hangingPunct="1"/>
            <a:r>
              <a:rPr lang="sr-Latn-CS" smtClean="0"/>
              <a:t>Četvrti nivo</a:t>
            </a:r>
          </a:p>
          <a:p>
            <a:pPr lvl="4" eaLnBrk="1" latinLnBrk="0" hangingPunct="1"/>
            <a:r>
              <a:rPr lang="sr-Latn-CS" smtClean="0"/>
              <a:t>Peti nivo</a:t>
            </a:r>
            <a:endParaRPr kumimoji="0" lang="en-US"/>
          </a:p>
        </p:txBody>
      </p:sp>
      <p:sp>
        <p:nvSpPr>
          <p:cNvPr id="4" name="Čuvar mesta za sadržaj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sr-Latn-CS" smtClean="0"/>
              <a:t>Kliknite i uredite tekst</a:t>
            </a:r>
          </a:p>
          <a:p>
            <a:pPr lvl="1" eaLnBrk="1" latinLnBrk="0" hangingPunct="1"/>
            <a:r>
              <a:rPr lang="sr-Latn-CS" smtClean="0"/>
              <a:t>Drugi nivo</a:t>
            </a:r>
          </a:p>
          <a:p>
            <a:pPr lvl="2" eaLnBrk="1" latinLnBrk="0" hangingPunct="1"/>
            <a:r>
              <a:rPr lang="sr-Latn-CS" smtClean="0"/>
              <a:t>Treći nivo</a:t>
            </a:r>
          </a:p>
          <a:p>
            <a:pPr lvl="3" eaLnBrk="1" latinLnBrk="0" hangingPunct="1"/>
            <a:r>
              <a:rPr lang="sr-Latn-CS" smtClean="0"/>
              <a:t>Četvrti nivo</a:t>
            </a:r>
          </a:p>
          <a:p>
            <a:pPr lvl="4" eaLnBrk="1" latinLnBrk="0" hangingPunct="1"/>
            <a:r>
              <a:rPr lang="sr-Latn-CS" smtClean="0"/>
              <a:t>Peti nivo</a:t>
            </a:r>
            <a:endParaRPr kumimoji="0" lang="en-US"/>
          </a:p>
        </p:txBody>
      </p:sp>
      <p:sp>
        <p:nvSpPr>
          <p:cNvPr id="5" name="Čuvar mesta za datum 4"/>
          <p:cNvSpPr>
            <a:spLocks noGrp="1"/>
          </p:cNvSpPr>
          <p:nvPr>
            <p:ph type="dt" sz="half" idx="10"/>
          </p:nvPr>
        </p:nvSpPr>
        <p:spPr/>
        <p:txBody>
          <a:bodyPr/>
          <a:lstStyle>
            <a:extLst/>
          </a:lstStyle>
          <a:p>
            <a:fld id="{95E7482D-C734-449F-BC7C-45E36D62C64A}" type="datetimeFigureOut">
              <a:rPr lang="en-US" smtClean="0"/>
              <a:t>2/18/2024</a:t>
            </a:fld>
            <a:endParaRPr lang="en-US"/>
          </a:p>
        </p:txBody>
      </p:sp>
      <p:sp>
        <p:nvSpPr>
          <p:cNvPr id="6" name="Čuvar mesta za podnožje 5"/>
          <p:cNvSpPr>
            <a:spLocks noGrp="1"/>
          </p:cNvSpPr>
          <p:nvPr>
            <p:ph type="ftr" sz="quarter" idx="11"/>
          </p:nvPr>
        </p:nvSpPr>
        <p:spPr/>
        <p:txBody>
          <a:bodyPr/>
          <a:lstStyle>
            <a:extLst/>
          </a:lstStyle>
          <a:p>
            <a:endParaRPr lang="en-US"/>
          </a:p>
        </p:txBody>
      </p:sp>
      <p:sp>
        <p:nvSpPr>
          <p:cNvPr id="7" name="Čuvar mesta za broj slajda 6"/>
          <p:cNvSpPr>
            <a:spLocks noGrp="1"/>
          </p:cNvSpPr>
          <p:nvPr>
            <p:ph type="sldNum" sz="quarter" idx="12"/>
          </p:nvPr>
        </p:nvSpPr>
        <p:spPr/>
        <p:txBody>
          <a:bodyPr/>
          <a:lstStyle>
            <a:extLst/>
          </a:lstStyle>
          <a:p>
            <a:fld id="{12CBE6B8-67C6-4924-89E6-A33BC58A61C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eđenje">
    <p:spTree>
      <p:nvGrpSpPr>
        <p:cNvPr id="1" name=""/>
        <p:cNvGrpSpPr/>
        <p:nvPr/>
      </p:nvGrpSpPr>
      <p:grpSpPr>
        <a:xfrm>
          <a:off x="0" y="0"/>
          <a:ext cx="0" cy="0"/>
          <a:chOff x="0" y="0"/>
          <a:chExt cx="0" cy="0"/>
        </a:xfrm>
      </p:grpSpPr>
      <p:sp>
        <p:nvSpPr>
          <p:cNvPr id="2" name="Naslov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sr-Latn-CS" smtClean="0"/>
              <a:t>Kliknite i uredite naslov mastera</a:t>
            </a:r>
            <a:endParaRPr kumimoji="0" lang="en-US"/>
          </a:p>
        </p:txBody>
      </p:sp>
      <p:sp>
        <p:nvSpPr>
          <p:cNvPr id="3" name="Čuvar mesta za tekst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sr-Latn-CS" smtClean="0"/>
              <a:t>Kliknite i uredite tekst</a:t>
            </a:r>
          </a:p>
        </p:txBody>
      </p:sp>
      <p:sp>
        <p:nvSpPr>
          <p:cNvPr id="4" name="Čuvar mesta za tekst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sr-Latn-CS" smtClean="0"/>
              <a:t>Kliknite i uredite tekst</a:t>
            </a:r>
          </a:p>
        </p:txBody>
      </p:sp>
      <p:sp>
        <p:nvSpPr>
          <p:cNvPr id="5" name="Čuvar mesta za sadržaj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sr-Latn-CS" smtClean="0"/>
              <a:t>Kliknite i uredite tekst</a:t>
            </a:r>
          </a:p>
          <a:p>
            <a:pPr lvl="1" eaLnBrk="1" latinLnBrk="0" hangingPunct="1"/>
            <a:r>
              <a:rPr lang="sr-Latn-CS" smtClean="0"/>
              <a:t>Drugi nivo</a:t>
            </a:r>
          </a:p>
          <a:p>
            <a:pPr lvl="2" eaLnBrk="1" latinLnBrk="0" hangingPunct="1"/>
            <a:r>
              <a:rPr lang="sr-Latn-CS" smtClean="0"/>
              <a:t>Treći nivo</a:t>
            </a:r>
          </a:p>
          <a:p>
            <a:pPr lvl="3" eaLnBrk="1" latinLnBrk="0" hangingPunct="1"/>
            <a:r>
              <a:rPr lang="sr-Latn-CS" smtClean="0"/>
              <a:t>Četvrti nivo</a:t>
            </a:r>
          </a:p>
          <a:p>
            <a:pPr lvl="4" eaLnBrk="1" latinLnBrk="0" hangingPunct="1"/>
            <a:r>
              <a:rPr lang="sr-Latn-CS" smtClean="0"/>
              <a:t>Peti nivo</a:t>
            </a:r>
            <a:endParaRPr kumimoji="0" lang="en-US"/>
          </a:p>
        </p:txBody>
      </p:sp>
      <p:sp>
        <p:nvSpPr>
          <p:cNvPr id="6" name="Čuvar mesta za sadržaj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sr-Latn-CS" smtClean="0"/>
              <a:t>Kliknite i uredite tekst</a:t>
            </a:r>
          </a:p>
          <a:p>
            <a:pPr lvl="1" eaLnBrk="1" latinLnBrk="0" hangingPunct="1"/>
            <a:r>
              <a:rPr lang="sr-Latn-CS" smtClean="0"/>
              <a:t>Drugi nivo</a:t>
            </a:r>
          </a:p>
          <a:p>
            <a:pPr lvl="2" eaLnBrk="1" latinLnBrk="0" hangingPunct="1"/>
            <a:r>
              <a:rPr lang="sr-Latn-CS" smtClean="0"/>
              <a:t>Treći nivo</a:t>
            </a:r>
          </a:p>
          <a:p>
            <a:pPr lvl="3" eaLnBrk="1" latinLnBrk="0" hangingPunct="1"/>
            <a:r>
              <a:rPr lang="sr-Latn-CS" smtClean="0"/>
              <a:t>Četvrti nivo</a:t>
            </a:r>
          </a:p>
          <a:p>
            <a:pPr lvl="4" eaLnBrk="1" latinLnBrk="0" hangingPunct="1"/>
            <a:r>
              <a:rPr lang="sr-Latn-CS" smtClean="0"/>
              <a:t>Peti nivo</a:t>
            </a:r>
            <a:endParaRPr kumimoji="0" lang="en-US"/>
          </a:p>
        </p:txBody>
      </p:sp>
      <p:sp>
        <p:nvSpPr>
          <p:cNvPr id="7" name="Čuvar mesta za datum 6"/>
          <p:cNvSpPr>
            <a:spLocks noGrp="1"/>
          </p:cNvSpPr>
          <p:nvPr>
            <p:ph type="dt" sz="half" idx="10"/>
          </p:nvPr>
        </p:nvSpPr>
        <p:spPr/>
        <p:txBody>
          <a:bodyPr/>
          <a:lstStyle>
            <a:extLst/>
          </a:lstStyle>
          <a:p>
            <a:fld id="{95E7482D-C734-449F-BC7C-45E36D62C64A}" type="datetimeFigureOut">
              <a:rPr lang="en-US" smtClean="0"/>
              <a:t>2/18/2024</a:t>
            </a:fld>
            <a:endParaRPr lang="en-US"/>
          </a:p>
        </p:txBody>
      </p:sp>
      <p:sp>
        <p:nvSpPr>
          <p:cNvPr id="8" name="Čuvar mesta za podnožje 7"/>
          <p:cNvSpPr>
            <a:spLocks noGrp="1"/>
          </p:cNvSpPr>
          <p:nvPr>
            <p:ph type="ftr" sz="quarter" idx="11"/>
          </p:nvPr>
        </p:nvSpPr>
        <p:spPr/>
        <p:txBody>
          <a:bodyPr/>
          <a:lstStyle>
            <a:extLst/>
          </a:lstStyle>
          <a:p>
            <a:endParaRPr lang="en-US"/>
          </a:p>
        </p:txBody>
      </p:sp>
      <p:sp>
        <p:nvSpPr>
          <p:cNvPr id="9" name="Čuvar mesta za broj slajda 8"/>
          <p:cNvSpPr>
            <a:spLocks noGrp="1"/>
          </p:cNvSpPr>
          <p:nvPr>
            <p:ph type="sldNum" sz="quarter" idx="12"/>
          </p:nvPr>
        </p:nvSpPr>
        <p:spPr/>
        <p:txBody>
          <a:bodyPr/>
          <a:lstStyle>
            <a:extLst/>
          </a:lstStyle>
          <a:p>
            <a:fld id="{12CBE6B8-67C6-4924-89E6-A33BC58A61C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p:cNvSpPr>
            <a:spLocks noGrp="1"/>
          </p:cNvSpPr>
          <p:nvPr>
            <p:ph type="title"/>
          </p:nvPr>
        </p:nvSpPr>
        <p:spPr>
          <a:xfrm>
            <a:off x="1435608" y="274320"/>
            <a:ext cx="7498080" cy="1143000"/>
          </a:xfrm>
        </p:spPr>
        <p:txBody>
          <a:bodyPr anchor="ctr"/>
          <a:lstStyle>
            <a:extLst/>
          </a:lstStyle>
          <a:p>
            <a:r>
              <a:rPr kumimoji="0" lang="sr-Latn-CS" smtClean="0"/>
              <a:t>Kliknite i uredite naslov mastera</a:t>
            </a:r>
            <a:endParaRPr kumimoji="0" lang="en-US"/>
          </a:p>
        </p:txBody>
      </p:sp>
      <p:sp>
        <p:nvSpPr>
          <p:cNvPr id="3" name="Čuvar mesta za datum 2"/>
          <p:cNvSpPr>
            <a:spLocks noGrp="1"/>
          </p:cNvSpPr>
          <p:nvPr>
            <p:ph type="dt" sz="half" idx="10"/>
          </p:nvPr>
        </p:nvSpPr>
        <p:spPr/>
        <p:txBody>
          <a:bodyPr/>
          <a:lstStyle>
            <a:extLst/>
          </a:lstStyle>
          <a:p>
            <a:fld id="{95E7482D-C734-449F-BC7C-45E36D62C64A}" type="datetimeFigureOut">
              <a:rPr lang="en-US" smtClean="0"/>
              <a:t>2/18/2024</a:t>
            </a:fld>
            <a:endParaRPr lang="en-US"/>
          </a:p>
        </p:txBody>
      </p:sp>
      <p:sp>
        <p:nvSpPr>
          <p:cNvPr id="4" name="Čuvar mesta za podnožje 3"/>
          <p:cNvSpPr>
            <a:spLocks noGrp="1"/>
          </p:cNvSpPr>
          <p:nvPr>
            <p:ph type="ftr" sz="quarter" idx="11"/>
          </p:nvPr>
        </p:nvSpPr>
        <p:spPr/>
        <p:txBody>
          <a:bodyPr/>
          <a:lstStyle>
            <a:extLst/>
          </a:lstStyle>
          <a:p>
            <a:endParaRPr lang="en-US"/>
          </a:p>
        </p:txBody>
      </p:sp>
      <p:sp>
        <p:nvSpPr>
          <p:cNvPr id="5" name="Čuvar mesta za broj slajda 4"/>
          <p:cNvSpPr>
            <a:spLocks noGrp="1"/>
          </p:cNvSpPr>
          <p:nvPr>
            <p:ph type="sldNum" sz="quarter" idx="12"/>
          </p:nvPr>
        </p:nvSpPr>
        <p:spPr/>
        <p:txBody>
          <a:bodyPr/>
          <a:lstStyle>
            <a:extLst/>
          </a:lstStyle>
          <a:p>
            <a:fld id="{12CBE6B8-67C6-4924-89E6-A33BC58A61C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azno">
    <p:spTree>
      <p:nvGrpSpPr>
        <p:cNvPr id="1" name=""/>
        <p:cNvGrpSpPr/>
        <p:nvPr/>
      </p:nvGrpSpPr>
      <p:grpSpPr>
        <a:xfrm>
          <a:off x="0" y="0"/>
          <a:ext cx="0" cy="0"/>
          <a:chOff x="0" y="0"/>
          <a:chExt cx="0" cy="0"/>
        </a:xfrm>
      </p:grpSpPr>
      <p:sp>
        <p:nvSpPr>
          <p:cNvPr id="5" name="Pravougaonik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Čuvar mesta za datum 1"/>
          <p:cNvSpPr>
            <a:spLocks noGrp="1"/>
          </p:cNvSpPr>
          <p:nvPr>
            <p:ph type="dt" sz="half" idx="10"/>
          </p:nvPr>
        </p:nvSpPr>
        <p:spPr/>
        <p:txBody>
          <a:bodyPr/>
          <a:lstStyle>
            <a:extLst/>
          </a:lstStyle>
          <a:p>
            <a:fld id="{95E7482D-C734-449F-BC7C-45E36D62C64A}" type="datetimeFigureOut">
              <a:rPr lang="en-US" smtClean="0"/>
              <a:t>2/18/2024</a:t>
            </a:fld>
            <a:endParaRPr lang="en-US"/>
          </a:p>
        </p:txBody>
      </p:sp>
      <p:sp>
        <p:nvSpPr>
          <p:cNvPr id="3" name="Čuvar mesta za podnožje 2"/>
          <p:cNvSpPr>
            <a:spLocks noGrp="1"/>
          </p:cNvSpPr>
          <p:nvPr>
            <p:ph type="ftr" sz="quarter" idx="11"/>
          </p:nvPr>
        </p:nvSpPr>
        <p:spPr/>
        <p:txBody>
          <a:bodyPr/>
          <a:lstStyle>
            <a:extLst/>
          </a:lstStyle>
          <a:p>
            <a:endParaRPr lang="en-US"/>
          </a:p>
        </p:txBody>
      </p:sp>
      <p:sp>
        <p:nvSpPr>
          <p:cNvPr id="4" name="Čuvar mesta za broj slajda 3"/>
          <p:cNvSpPr>
            <a:spLocks noGrp="1"/>
          </p:cNvSpPr>
          <p:nvPr>
            <p:ph type="sldNum" sz="quarter" idx="12"/>
          </p:nvPr>
        </p:nvSpPr>
        <p:spPr/>
        <p:txBody>
          <a:bodyPr/>
          <a:lstStyle>
            <a:extLst/>
          </a:lstStyle>
          <a:p>
            <a:fld id="{12CBE6B8-67C6-4924-89E6-A33BC58A61C2}" type="slidenum">
              <a:rPr lang="en-US" smtClean="0"/>
              <a:t>‹#›</a:t>
            </a:fld>
            <a:endParaRPr lang="en-US"/>
          </a:p>
        </p:txBody>
      </p:sp>
      <p:sp>
        <p:nvSpPr>
          <p:cNvPr id="6" name="Pravougaonik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Sadržaj sa natpisom">
    <p:spTree>
      <p:nvGrpSpPr>
        <p:cNvPr id="1" name=""/>
        <p:cNvGrpSpPr/>
        <p:nvPr/>
      </p:nvGrpSpPr>
      <p:grpSpPr>
        <a:xfrm>
          <a:off x="0" y="0"/>
          <a:ext cx="0" cy="0"/>
          <a:chOff x="0" y="0"/>
          <a:chExt cx="0" cy="0"/>
        </a:xfrm>
      </p:grpSpPr>
      <p:sp>
        <p:nvSpPr>
          <p:cNvPr id="2" name="Naslov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sr-Latn-CS" smtClean="0"/>
              <a:t>Kliknite i uredite naslov mastera</a:t>
            </a:r>
            <a:endParaRPr kumimoji="0" lang="en-US"/>
          </a:p>
        </p:txBody>
      </p:sp>
      <p:sp>
        <p:nvSpPr>
          <p:cNvPr id="3" name="Čuvar mesta za tekst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sr-Latn-CS" smtClean="0"/>
              <a:t>Kliknite i uredite tekst</a:t>
            </a:r>
          </a:p>
        </p:txBody>
      </p:sp>
      <p:sp>
        <p:nvSpPr>
          <p:cNvPr id="4" name="Čuvar mesta za sadržaj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sr-Latn-CS" smtClean="0"/>
              <a:t>Kliknite i uredite tekst</a:t>
            </a:r>
          </a:p>
          <a:p>
            <a:pPr lvl="1" eaLnBrk="1" latinLnBrk="0" hangingPunct="1"/>
            <a:r>
              <a:rPr lang="sr-Latn-CS" smtClean="0"/>
              <a:t>Drugi nivo</a:t>
            </a:r>
          </a:p>
          <a:p>
            <a:pPr lvl="2" eaLnBrk="1" latinLnBrk="0" hangingPunct="1"/>
            <a:r>
              <a:rPr lang="sr-Latn-CS" smtClean="0"/>
              <a:t>Treći nivo</a:t>
            </a:r>
          </a:p>
          <a:p>
            <a:pPr lvl="3" eaLnBrk="1" latinLnBrk="0" hangingPunct="1"/>
            <a:r>
              <a:rPr lang="sr-Latn-CS" smtClean="0"/>
              <a:t>Četvrti nivo</a:t>
            </a:r>
          </a:p>
          <a:p>
            <a:pPr lvl="4" eaLnBrk="1" latinLnBrk="0" hangingPunct="1"/>
            <a:r>
              <a:rPr lang="sr-Latn-CS" smtClean="0"/>
              <a:t>Peti nivo</a:t>
            </a:r>
            <a:endParaRPr kumimoji="0" lang="en-US"/>
          </a:p>
        </p:txBody>
      </p:sp>
      <p:sp>
        <p:nvSpPr>
          <p:cNvPr id="5" name="Čuvar mesta za datum 4"/>
          <p:cNvSpPr>
            <a:spLocks noGrp="1"/>
          </p:cNvSpPr>
          <p:nvPr>
            <p:ph type="dt" sz="half" idx="10"/>
          </p:nvPr>
        </p:nvSpPr>
        <p:spPr/>
        <p:txBody>
          <a:bodyPr/>
          <a:lstStyle>
            <a:extLst/>
          </a:lstStyle>
          <a:p>
            <a:fld id="{95E7482D-C734-449F-BC7C-45E36D62C64A}" type="datetimeFigureOut">
              <a:rPr lang="en-US" smtClean="0"/>
              <a:t>2/18/2024</a:t>
            </a:fld>
            <a:endParaRPr lang="en-US"/>
          </a:p>
        </p:txBody>
      </p:sp>
      <p:sp>
        <p:nvSpPr>
          <p:cNvPr id="6" name="Čuvar mesta za podnožje 5"/>
          <p:cNvSpPr>
            <a:spLocks noGrp="1"/>
          </p:cNvSpPr>
          <p:nvPr>
            <p:ph type="ftr" sz="quarter" idx="11"/>
          </p:nvPr>
        </p:nvSpPr>
        <p:spPr/>
        <p:txBody>
          <a:bodyPr/>
          <a:lstStyle>
            <a:extLst/>
          </a:lstStyle>
          <a:p>
            <a:endParaRPr lang="en-US"/>
          </a:p>
        </p:txBody>
      </p:sp>
      <p:sp>
        <p:nvSpPr>
          <p:cNvPr id="7" name="Čuvar mesta za broj slajda 6"/>
          <p:cNvSpPr>
            <a:spLocks noGrp="1"/>
          </p:cNvSpPr>
          <p:nvPr>
            <p:ph type="sldNum" sz="quarter" idx="12"/>
          </p:nvPr>
        </p:nvSpPr>
        <p:spPr/>
        <p:txBody>
          <a:bodyPr/>
          <a:lstStyle>
            <a:extLst/>
          </a:lstStyle>
          <a:p>
            <a:fld id="{12CBE6B8-67C6-4924-89E6-A33BC58A61C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Slika sa natpisom">
    <p:spTree>
      <p:nvGrpSpPr>
        <p:cNvPr id="1" name=""/>
        <p:cNvGrpSpPr/>
        <p:nvPr/>
      </p:nvGrpSpPr>
      <p:grpSpPr>
        <a:xfrm>
          <a:off x="0" y="0"/>
          <a:ext cx="0" cy="0"/>
          <a:chOff x="0" y="0"/>
          <a:chExt cx="0" cy="0"/>
        </a:xfrm>
      </p:grpSpPr>
      <p:sp>
        <p:nvSpPr>
          <p:cNvPr id="2" name="Naslov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sr-Latn-CS" smtClean="0"/>
              <a:t>Kliknite i uredite naslov mastera</a:t>
            </a:r>
            <a:endParaRPr kumimoji="0" lang="en-US"/>
          </a:p>
        </p:txBody>
      </p:sp>
      <p:sp>
        <p:nvSpPr>
          <p:cNvPr id="5" name="Čuvar mesta za datum 4"/>
          <p:cNvSpPr>
            <a:spLocks noGrp="1"/>
          </p:cNvSpPr>
          <p:nvPr>
            <p:ph type="dt" sz="half" idx="10"/>
          </p:nvPr>
        </p:nvSpPr>
        <p:spPr/>
        <p:txBody>
          <a:bodyPr/>
          <a:lstStyle>
            <a:extLst/>
          </a:lstStyle>
          <a:p>
            <a:fld id="{95E7482D-C734-449F-BC7C-45E36D62C64A}" type="datetimeFigureOut">
              <a:rPr lang="en-US" smtClean="0"/>
              <a:t>2/18/2024</a:t>
            </a:fld>
            <a:endParaRPr lang="en-US"/>
          </a:p>
        </p:txBody>
      </p:sp>
      <p:sp>
        <p:nvSpPr>
          <p:cNvPr id="6" name="Čuvar mesta za podnožje 5"/>
          <p:cNvSpPr>
            <a:spLocks noGrp="1"/>
          </p:cNvSpPr>
          <p:nvPr>
            <p:ph type="ftr" sz="quarter" idx="11"/>
          </p:nvPr>
        </p:nvSpPr>
        <p:spPr/>
        <p:txBody>
          <a:bodyPr/>
          <a:lstStyle>
            <a:extLst/>
          </a:lstStyle>
          <a:p>
            <a:endParaRPr lang="en-US"/>
          </a:p>
        </p:txBody>
      </p:sp>
      <p:sp>
        <p:nvSpPr>
          <p:cNvPr id="7" name="Čuvar mesta za broj slajda 6"/>
          <p:cNvSpPr>
            <a:spLocks noGrp="1"/>
          </p:cNvSpPr>
          <p:nvPr>
            <p:ph type="sldNum" sz="quarter" idx="12"/>
          </p:nvPr>
        </p:nvSpPr>
        <p:spPr/>
        <p:txBody>
          <a:bodyPr/>
          <a:lstStyle>
            <a:extLst/>
          </a:lstStyle>
          <a:p>
            <a:fld id="{12CBE6B8-67C6-4924-89E6-A33BC58A61C2}" type="slidenum">
              <a:rPr lang="en-US" smtClean="0"/>
              <a:t>‹#›</a:t>
            </a:fld>
            <a:endParaRPr lang="en-US"/>
          </a:p>
        </p:txBody>
      </p:sp>
      <p:sp>
        <p:nvSpPr>
          <p:cNvPr id="8" name="Pravougaonik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Čuvar mesta za sliku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sr-Latn-CS" smtClean="0"/>
              <a:t>Kliknite na ikonu i dodajte sliku</a:t>
            </a:r>
            <a:endParaRPr kumimoji="0" lang="en-US" dirty="0"/>
          </a:p>
        </p:txBody>
      </p:sp>
      <p:sp>
        <p:nvSpPr>
          <p:cNvPr id="9" name="Dijagram toka: obrada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Dijagram toka: obrada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Čuvar mesta za tekst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sr-Latn-CS" smtClean="0"/>
              <a:t>Kliknite i uredite tekst</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Kružni grafikon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Prsten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Pravougaonik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Čuvar mesta za naslov 4"/>
          <p:cNvSpPr>
            <a:spLocks noGrp="1"/>
          </p:cNvSpPr>
          <p:nvPr>
            <p:ph type="title"/>
          </p:nvPr>
        </p:nvSpPr>
        <p:spPr>
          <a:xfrm>
            <a:off x="1435608" y="274638"/>
            <a:ext cx="7498080" cy="1143000"/>
          </a:xfrm>
          <a:prstGeom prst="rect">
            <a:avLst/>
          </a:prstGeom>
        </p:spPr>
        <p:txBody>
          <a:bodyPr anchor="ctr">
            <a:normAutofit/>
          </a:bodyPr>
          <a:lstStyle>
            <a:extLst/>
          </a:lstStyle>
          <a:p>
            <a:r>
              <a:rPr kumimoji="0" lang="sr-Latn-CS" smtClean="0"/>
              <a:t>Kliknite i uredite naslov mastera</a:t>
            </a:r>
            <a:endParaRPr kumimoji="0" lang="en-US"/>
          </a:p>
        </p:txBody>
      </p:sp>
      <p:sp>
        <p:nvSpPr>
          <p:cNvPr id="9" name="Čuvar mesta za tekst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sr-Latn-CS" smtClean="0"/>
              <a:t>Kliknite i uredite tekst</a:t>
            </a:r>
          </a:p>
          <a:p>
            <a:pPr lvl="1" eaLnBrk="1" latinLnBrk="0" hangingPunct="1"/>
            <a:r>
              <a:rPr kumimoji="0" lang="sr-Latn-CS" smtClean="0"/>
              <a:t>Drugi nivo</a:t>
            </a:r>
          </a:p>
          <a:p>
            <a:pPr lvl="2" eaLnBrk="1" latinLnBrk="0" hangingPunct="1"/>
            <a:r>
              <a:rPr kumimoji="0" lang="sr-Latn-CS" smtClean="0"/>
              <a:t>Treći nivo</a:t>
            </a:r>
          </a:p>
          <a:p>
            <a:pPr lvl="3" eaLnBrk="1" latinLnBrk="0" hangingPunct="1"/>
            <a:r>
              <a:rPr kumimoji="0" lang="sr-Latn-CS" smtClean="0"/>
              <a:t>Četvrti nivo</a:t>
            </a:r>
          </a:p>
          <a:p>
            <a:pPr lvl="4" eaLnBrk="1" latinLnBrk="0" hangingPunct="1"/>
            <a:r>
              <a:rPr kumimoji="0" lang="sr-Latn-CS" smtClean="0"/>
              <a:t>Peti nivo</a:t>
            </a:r>
            <a:endParaRPr kumimoji="0" lang="en-US"/>
          </a:p>
        </p:txBody>
      </p:sp>
      <p:sp>
        <p:nvSpPr>
          <p:cNvPr id="24" name="Čuvar mesta za datum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95E7482D-C734-449F-BC7C-45E36D62C64A}" type="datetimeFigureOut">
              <a:rPr lang="en-US" smtClean="0"/>
              <a:t>2/18/2024</a:t>
            </a:fld>
            <a:endParaRPr lang="en-US"/>
          </a:p>
        </p:txBody>
      </p:sp>
      <p:sp>
        <p:nvSpPr>
          <p:cNvPr id="10" name="Čuvar mesta za podnožje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US"/>
          </a:p>
        </p:txBody>
      </p:sp>
      <p:sp>
        <p:nvSpPr>
          <p:cNvPr id="22" name="Čuvar mesta za broj slajda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12CBE6B8-67C6-4924-89E6-A33BC58A61C2}" type="slidenum">
              <a:rPr lang="en-US" smtClean="0"/>
              <a:t>‹#›</a:t>
            </a:fld>
            <a:endParaRPr lang="en-US"/>
          </a:p>
        </p:txBody>
      </p:sp>
      <p:sp>
        <p:nvSpPr>
          <p:cNvPr id="15" name="Pravougaonik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ctrTitle"/>
          </p:nvPr>
        </p:nvSpPr>
        <p:spPr/>
        <p:txBody>
          <a:bodyPr>
            <a:normAutofit/>
          </a:bodyPr>
          <a:lstStyle/>
          <a:p>
            <a:pPr algn="ctr"/>
            <a:r>
              <a:rPr lang="en-US" sz="3000" dirty="0" smtClean="0">
                <a:effectLst/>
                <a:latin typeface="Book Antiqua" pitchFamily="18" charset="0"/>
              </a:rPr>
              <a:t>ANEMIAS, </a:t>
            </a:r>
            <a:r>
              <a:rPr lang="en-US" sz="3000" dirty="0">
                <a:effectLst/>
                <a:latin typeface="Book Antiqua" pitchFamily="18" charset="0"/>
              </a:rPr>
              <a:t>PHARMACOTHERAPY, </a:t>
            </a:r>
            <a:r>
              <a:rPr lang="en-US" sz="3000" dirty="0" smtClean="0">
                <a:effectLst/>
                <a:latin typeface="Book Antiqua" pitchFamily="18" charset="0"/>
              </a:rPr>
              <a:t>SIGNIFICANCE</a:t>
            </a:r>
            <a:br>
              <a:rPr lang="en-US" sz="3000" dirty="0" smtClean="0">
                <a:effectLst/>
                <a:latin typeface="Book Antiqua" pitchFamily="18" charset="0"/>
              </a:rPr>
            </a:br>
            <a:endParaRPr lang="en-US" sz="3000" dirty="0">
              <a:effectLst/>
              <a:latin typeface="Book Antiqua" pitchFamily="18" charset="0"/>
            </a:endParaRPr>
          </a:p>
        </p:txBody>
      </p:sp>
      <p:sp>
        <p:nvSpPr>
          <p:cNvPr id="3" name="Podnaslov 2"/>
          <p:cNvSpPr>
            <a:spLocks noGrp="1"/>
          </p:cNvSpPr>
          <p:nvPr>
            <p:ph type="subTitle" idx="1"/>
          </p:nvPr>
        </p:nvSpPr>
        <p:spPr>
          <a:xfrm>
            <a:off x="4716017" y="5993904"/>
            <a:ext cx="4320480" cy="864096"/>
          </a:xfrm>
        </p:spPr>
        <p:txBody>
          <a:bodyPr>
            <a:normAutofit fontScale="70000" lnSpcReduction="20000"/>
          </a:bodyPr>
          <a:lstStyle/>
          <a:p>
            <a:r>
              <a:rPr lang="en-US" dirty="0">
                <a:latin typeface="Book Antiqua" pitchFamily="18" charset="0"/>
              </a:rPr>
              <a:t>INTERPROFESSIONAL EDUCATION</a:t>
            </a:r>
          </a:p>
          <a:p>
            <a:r>
              <a:rPr lang="en-US" dirty="0">
                <a:latin typeface="Book Antiqua" pitchFamily="18" charset="0"/>
              </a:rPr>
              <a:t>2023/2024</a:t>
            </a:r>
          </a:p>
          <a:p>
            <a:r>
              <a:rPr lang="en-US" dirty="0" smtClean="0">
                <a:latin typeface="Book Antiqua" pitchFamily="18" charset="0"/>
              </a:rPr>
              <a:t>Asst</a:t>
            </a:r>
            <a:r>
              <a:rPr lang="en-US" dirty="0">
                <a:latin typeface="Book Antiqua" pitchFamily="18" charset="0"/>
              </a:rPr>
              <a:t>. </a:t>
            </a:r>
            <a:r>
              <a:rPr lang="en-US" dirty="0" err="1">
                <a:latin typeface="Book Antiqua" pitchFamily="18" charset="0"/>
              </a:rPr>
              <a:t>Nataša</a:t>
            </a:r>
            <a:r>
              <a:rPr lang="en-US" dirty="0">
                <a:latin typeface="Book Antiqua" pitchFamily="18" charset="0"/>
              </a:rPr>
              <a:t> </a:t>
            </a:r>
            <a:r>
              <a:rPr lang="en-US" dirty="0" err="1">
                <a:latin typeface="Book Antiqua" pitchFamily="18" charset="0"/>
              </a:rPr>
              <a:t>Mijailović</a:t>
            </a:r>
            <a:r>
              <a:rPr lang="en-US" dirty="0">
                <a:latin typeface="Book Antiqua" pitchFamily="18" charset="0"/>
              </a:rPr>
              <a:t>, </a:t>
            </a:r>
            <a:r>
              <a:rPr lang="en-US" dirty="0" err="1">
                <a:latin typeface="Book Antiqua" pitchFamily="18" charset="0"/>
              </a:rPr>
              <a:t>Ph.D</a:t>
            </a:r>
            <a:endParaRPr lang="en-US" dirty="0">
              <a:latin typeface="Book Antiqua" pitchFamily="18" charset="0"/>
            </a:endParaRPr>
          </a:p>
          <a:p>
            <a:endParaRPr lang="en-US" dirty="0">
              <a:latin typeface="Book Antiqua"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3847" y="2996952"/>
            <a:ext cx="3901827" cy="2469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14242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4330" y="980727"/>
            <a:ext cx="7112125" cy="5146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471350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5245" y="853241"/>
            <a:ext cx="7272808" cy="5030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37438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259632" y="1124744"/>
            <a:ext cx="7560840" cy="5544616"/>
          </a:xfrm>
        </p:spPr>
        <p:txBody>
          <a:bodyPr>
            <a:normAutofit fontScale="70000" lnSpcReduction="20000"/>
          </a:bodyPr>
          <a:lstStyle/>
          <a:p>
            <a:pPr marL="82296" indent="0" algn="ctr">
              <a:buNone/>
            </a:pPr>
            <a:endParaRPr lang="en-US" sz="3400" b="1" dirty="0" smtClean="0">
              <a:solidFill>
                <a:srgbClr val="FF0000"/>
              </a:solidFill>
              <a:latin typeface="Book Antiqua" pitchFamily="18" charset="0"/>
            </a:endParaRPr>
          </a:p>
          <a:p>
            <a:pPr marL="82296" indent="0" algn="ctr">
              <a:buNone/>
            </a:pPr>
            <a:r>
              <a:rPr lang="sr-Latn-RS" sz="3400" b="1" dirty="0" err="1" smtClean="0">
                <a:solidFill>
                  <a:srgbClr val="FF0000"/>
                </a:solidFill>
                <a:latin typeface="Book Antiqua" pitchFamily="18" charset="0"/>
              </a:rPr>
              <a:t>Therapy</a:t>
            </a:r>
            <a:r>
              <a:rPr lang="sr-Latn-RS" sz="3400" b="1" dirty="0" smtClean="0">
                <a:solidFill>
                  <a:srgbClr val="FF0000"/>
                </a:solidFill>
                <a:latin typeface="Book Antiqua" pitchFamily="18" charset="0"/>
              </a:rPr>
              <a:t> </a:t>
            </a:r>
            <a:r>
              <a:rPr lang="sr-Latn-RS" sz="3400" b="1" dirty="0">
                <a:solidFill>
                  <a:srgbClr val="FF0000"/>
                </a:solidFill>
                <a:latin typeface="Book Antiqua" pitchFamily="18" charset="0"/>
              </a:rPr>
              <a:t>of </a:t>
            </a:r>
            <a:r>
              <a:rPr lang="sr-Latn-RS" sz="3400" b="1" dirty="0" err="1">
                <a:solidFill>
                  <a:srgbClr val="FF0000"/>
                </a:solidFill>
                <a:latin typeface="Book Antiqua" pitchFamily="18" charset="0"/>
              </a:rPr>
              <a:t>sideropenic</a:t>
            </a:r>
            <a:r>
              <a:rPr lang="sr-Latn-RS" sz="3400" b="1" dirty="0">
                <a:solidFill>
                  <a:srgbClr val="FF0000"/>
                </a:solidFill>
                <a:latin typeface="Book Antiqua" pitchFamily="18" charset="0"/>
              </a:rPr>
              <a:t> </a:t>
            </a:r>
            <a:r>
              <a:rPr lang="sr-Latn-RS" sz="3400" b="1" dirty="0" err="1" smtClean="0">
                <a:solidFill>
                  <a:srgbClr val="FF0000"/>
                </a:solidFill>
                <a:latin typeface="Book Antiqua" pitchFamily="18" charset="0"/>
              </a:rPr>
              <a:t>anemia</a:t>
            </a:r>
            <a:endParaRPr lang="en-US" sz="3400" b="1" dirty="0" smtClean="0">
              <a:solidFill>
                <a:srgbClr val="FF0000"/>
              </a:solidFill>
              <a:latin typeface="Book Antiqua" pitchFamily="18" charset="0"/>
            </a:endParaRPr>
          </a:p>
          <a:p>
            <a:pPr marL="82296" indent="0" algn="ctr">
              <a:buNone/>
            </a:pPr>
            <a:endParaRPr lang="en-US" b="1" dirty="0">
              <a:solidFill>
                <a:srgbClr val="FF0000"/>
              </a:solidFill>
              <a:latin typeface="Book Antiqua" pitchFamily="18" charset="0"/>
            </a:endParaRPr>
          </a:p>
          <a:p>
            <a:pPr algn="just"/>
            <a:r>
              <a:rPr lang="en-US" dirty="0" err="1" smtClean="0">
                <a:latin typeface="Book Antiqua" pitchFamily="18" charset="0"/>
              </a:rPr>
              <a:t>Sideropenic</a:t>
            </a:r>
            <a:r>
              <a:rPr lang="en-US" dirty="0" smtClean="0">
                <a:latin typeface="Book Antiqua" pitchFamily="18" charset="0"/>
              </a:rPr>
              <a:t> </a:t>
            </a:r>
            <a:r>
              <a:rPr lang="en-US" dirty="0">
                <a:latin typeface="Book Antiqua" pitchFamily="18" charset="0"/>
              </a:rPr>
              <a:t>anemia is the most common of all types of anemia. It occurs in a large number of women of reproductive age and young children, especially in underdeveloped countries.</a:t>
            </a:r>
          </a:p>
          <a:p>
            <a:pPr algn="just"/>
            <a:r>
              <a:rPr lang="en-US" dirty="0">
                <a:latin typeface="Book Antiqua" pitchFamily="18" charset="0"/>
              </a:rPr>
              <a:t>It is believed that in developed countries, about 10%, and in undeveloped countries, over 50% of women of reproductive age have </a:t>
            </a:r>
            <a:r>
              <a:rPr lang="en-US" dirty="0" err="1">
                <a:latin typeface="Book Antiqua" pitchFamily="18" charset="0"/>
              </a:rPr>
              <a:t>sideropenic</a:t>
            </a:r>
            <a:r>
              <a:rPr lang="en-US" dirty="0">
                <a:latin typeface="Book Antiqua" pitchFamily="18" charset="0"/>
              </a:rPr>
              <a:t> anemia.</a:t>
            </a:r>
          </a:p>
          <a:p>
            <a:pPr algn="just"/>
            <a:r>
              <a:rPr lang="en-US" dirty="0">
                <a:latin typeface="Book Antiqua" pitchFamily="18" charset="0"/>
              </a:rPr>
              <a:t>Assessment of iron deficiency is useful to estimate the duration of therapy, bearing in mind that only 10% of the daily dose given orally is absorbed.</a:t>
            </a:r>
          </a:p>
          <a:p>
            <a:pPr algn="just"/>
            <a:r>
              <a:rPr lang="en-US" dirty="0">
                <a:latin typeface="Book Antiqua" pitchFamily="18" charset="0"/>
              </a:rPr>
              <a:t>Iron is most often given in the form of sulfate, which is better absorbed in the gastric mucosa than other forms, however, other iron preparations are sometimes better tolerated (</a:t>
            </a:r>
            <a:r>
              <a:rPr lang="en-US" dirty="0" err="1">
                <a:latin typeface="Book Antiqua" pitchFamily="18" charset="0"/>
              </a:rPr>
              <a:t>gluconate</a:t>
            </a:r>
            <a:r>
              <a:rPr lang="en-US" dirty="0">
                <a:latin typeface="Book Antiqua" pitchFamily="18" charset="0"/>
              </a:rPr>
              <a:t> or </a:t>
            </a:r>
            <a:r>
              <a:rPr lang="en-US" dirty="0" err="1">
                <a:latin typeface="Book Antiqua" pitchFamily="18" charset="0"/>
              </a:rPr>
              <a:t>fumarate</a:t>
            </a:r>
            <a:r>
              <a:rPr lang="en-US" dirty="0">
                <a:latin typeface="Book Antiqua" pitchFamily="18" charset="0"/>
              </a:rPr>
              <a:t>).</a:t>
            </a:r>
            <a:endParaRPr lang="sr-Latn-RS" dirty="0" smtClean="0">
              <a:latin typeface="Book Antiqua" pitchFamily="18" charset="0"/>
            </a:endParaRPr>
          </a:p>
        </p:txBody>
      </p:sp>
      <p:sp>
        <p:nvSpPr>
          <p:cNvPr id="4" name="Naslov 3"/>
          <p:cNvSpPr>
            <a:spLocks noGrp="1"/>
          </p:cNvSpPr>
          <p:nvPr>
            <p:ph type="title"/>
          </p:nvPr>
        </p:nvSpPr>
        <p:spPr/>
        <p:txBody>
          <a:bodyPr/>
          <a:lstStyle/>
          <a:p>
            <a:endParaRPr lang="en-US"/>
          </a:p>
        </p:txBody>
      </p:sp>
    </p:spTree>
    <p:extLst>
      <p:ext uri="{BB962C8B-B14F-4D97-AF65-F5344CB8AC3E}">
        <p14:creationId xmlns:p14="http://schemas.microsoft.com/office/powerpoint/2010/main" val="37649657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Symptoms of Iron Deficienc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764704"/>
            <a:ext cx="7734772" cy="5156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82121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3808" y="476672"/>
            <a:ext cx="4392488" cy="58326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67945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475656" y="1124744"/>
            <a:ext cx="7416824" cy="5616624"/>
          </a:xfrm>
        </p:spPr>
        <p:txBody>
          <a:bodyPr>
            <a:noAutofit/>
          </a:bodyPr>
          <a:lstStyle/>
          <a:p>
            <a:pPr marL="82296" lvl="0" indent="0" algn="ctr">
              <a:buClr>
                <a:srgbClr val="3891A7"/>
              </a:buClr>
              <a:buNone/>
            </a:pPr>
            <a:r>
              <a:rPr lang="sr-Latn-RS" sz="2200" b="1" dirty="0" err="1">
                <a:solidFill>
                  <a:srgbClr val="FF0000"/>
                </a:solidFill>
                <a:latin typeface="Book Antiqua" pitchFamily="18" charset="0"/>
              </a:rPr>
              <a:t>Therapy</a:t>
            </a:r>
            <a:r>
              <a:rPr lang="sr-Latn-RS" sz="2200" b="1" dirty="0">
                <a:solidFill>
                  <a:srgbClr val="FF0000"/>
                </a:solidFill>
                <a:latin typeface="Book Antiqua" pitchFamily="18" charset="0"/>
              </a:rPr>
              <a:t> of </a:t>
            </a:r>
            <a:r>
              <a:rPr lang="sr-Latn-RS" sz="2200" b="1" dirty="0" err="1">
                <a:solidFill>
                  <a:srgbClr val="FF0000"/>
                </a:solidFill>
                <a:latin typeface="Book Antiqua" pitchFamily="18" charset="0"/>
              </a:rPr>
              <a:t>sideropenic</a:t>
            </a:r>
            <a:r>
              <a:rPr lang="sr-Latn-RS" sz="2200" b="1" dirty="0">
                <a:solidFill>
                  <a:srgbClr val="FF0000"/>
                </a:solidFill>
                <a:latin typeface="Book Antiqua" pitchFamily="18" charset="0"/>
              </a:rPr>
              <a:t> </a:t>
            </a:r>
            <a:r>
              <a:rPr lang="sr-Latn-RS" sz="2200" b="1" dirty="0" err="1">
                <a:solidFill>
                  <a:srgbClr val="FF0000"/>
                </a:solidFill>
                <a:latin typeface="Book Antiqua" pitchFamily="18" charset="0"/>
              </a:rPr>
              <a:t>anemia</a:t>
            </a:r>
            <a:endParaRPr lang="en-US" sz="2200" b="1" dirty="0">
              <a:solidFill>
                <a:srgbClr val="FF0000"/>
              </a:solidFill>
              <a:latin typeface="Book Antiqua" pitchFamily="18" charset="0"/>
            </a:endParaRPr>
          </a:p>
          <a:p>
            <a:pPr marL="82296" indent="0">
              <a:buNone/>
            </a:pPr>
            <a:endParaRPr lang="sr-Latn-RS" sz="2400" b="1" dirty="0" smtClean="0">
              <a:latin typeface="Book Antiqua" pitchFamily="18" charset="0"/>
            </a:endParaRPr>
          </a:p>
          <a:p>
            <a:pPr algn="just"/>
            <a:r>
              <a:rPr lang="en-US" sz="2000" dirty="0">
                <a:latin typeface="Book Antiqua" pitchFamily="18" charset="0"/>
              </a:rPr>
              <a:t>Treatment of the underlying cause should prevent further loss of iron, but it is necessary to give iron preparations to all patients in order to correct anemia and restore the body's stores.</a:t>
            </a:r>
          </a:p>
          <a:p>
            <a:pPr algn="just"/>
            <a:r>
              <a:rPr lang="en-US" sz="2000" dirty="0">
                <a:latin typeface="Book Antiqua" pitchFamily="18" charset="0"/>
              </a:rPr>
              <a:t>The recommended daily dose of ferrous sulfate is 400 mg (200 mg twice a day)*.</a:t>
            </a:r>
          </a:p>
          <a:p>
            <a:pPr algn="just"/>
            <a:r>
              <a:rPr lang="en-US" sz="2000" dirty="0">
                <a:latin typeface="Book Antiqua" pitchFamily="18" charset="0"/>
              </a:rPr>
              <a:t>Iron preparations are given 3-6 months after the correction of anemia in order to compensate the iron reserves in the body.</a:t>
            </a:r>
          </a:p>
          <a:p>
            <a:pPr marL="82296" indent="0" algn="just">
              <a:buNone/>
            </a:pPr>
            <a:r>
              <a:rPr lang="en-US" sz="2000" dirty="0">
                <a:latin typeface="Book Antiqua" pitchFamily="18" charset="0"/>
              </a:rPr>
              <a:t>* </a:t>
            </a:r>
            <a:r>
              <a:rPr lang="en-US" sz="1800" dirty="0">
                <a:latin typeface="Book Antiqua" pitchFamily="18" charset="0"/>
              </a:rPr>
              <a:t>people over the age of 65 have a </a:t>
            </a:r>
            <a:r>
              <a:rPr lang="en-US" sz="1800" dirty="0" smtClean="0">
                <a:latin typeface="Book Antiqua" pitchFamily="18" charset="0"/>
              </a:rPr>
              <a:t>difficulties in tolerating </a:t>
            </a:r>
            <a:r>
              <a:rPr lang="en-US" sz="1800" dirty="0">
                <a:latin typeface="Book Antiqua" pitchFamily="18" charset="0"/>
              </a:rPr>
              <a:t>iron preparations, so the dose should be reduced to 200 mg once a day.</a:t>
            </a:r>
          </a:p>
          <a:p>
            <a:pPr algn="just"/>
            <a:endParaRPr lang="en-US" sz="2000" dirty="0">
              <a:latin typeface="Book Antiqua" pitchFamily="18" charset="0"/>
            </a:endParaRPr>
          </a:p>
        </p:txBody>
      </p:sp>
      <p:sp>
        <p:nvSpPr>
          <p:cNvPr id="4" name="Naslov 3"/>
          <p:cNvSpPr>
            <a:spLocks noGrp="1"/>
          </p:cNvSpPr>
          <p:nvPr>
            <p:ph type="title"/>
          </p:nvPr>
        </p:nvSpPr>
        <p:spPr/>
        <p:txBody>
          <a:bodyPr/>
          <a:lstStyle/>
          <a:p>
            <a:endParaRPr lang="en-US"/>
          </a:p>
        </p:txBody>
      </p:sp>
    </p:spTree>
    <p:extLst>
      <p:ext uri="{BB962C8B-B14F-4D97-AF65-F5344CB8AC3E}">
        <p14:creationId xmlns:p14="http://schemas.microsoft.com/office/powerpoint/2010/main" val="28791766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115616" y="908720"/>
            <a:ext cx="7776864" cy="5832648"/>
          </a:xfrm>
        </p:spPr>
        <p:txBody>
          <a:bodyPr>
            <a:normAutofit fontScale="70000" lnSpcReduction="20000"/>
          </a:bodyPr>
          <a:lstStyle/>
          <a:p>
            <a:pPr marL="82296" indent="0" algn="just">
              <a:buNone/>
            </a:pPr>
            <a:endParaRPr lang="en-US" b="1" dirty="0" smtClean="0">
              <a:solidFill>
                <a:schemeClr val="accent5">
                  <a:lumMod val="60000"/>
                  <a:lumOff val="40000"/>
                </a:schemeClr>
              </a:solidFill>
              <a:latin typeface="Book Antiqua" pitchFamily="18" charset="0"/>
            </a:endParaRPr>
          </a:p>
          <a:p>
            <a:pPr marL="82296" indent="0" algn="ctr">
              <a:buNone/>
            </a:pPr>
            <a:r>
              <a:rPr lang="en-US" sz="3400" b="1" dirty="0" smtClean="0">
                <a:solidFill>
                  <a:schemeClr val="accent5">
                    <a:lumMod val="60000"/>
                    <a:lumOff val="40000"/>
                  </a:schemeClr>
                </a:solidFill>
                <a:latin typeface="Book Antiqua" pitchFamily="18" charset="0"/>
              </a:rPr>
              <a:t>Therapy </a:t>
            </a:r>
            <a:r>
              <a:rPr lang="en-US" sz="3400" b="1" dirty="0">
                <a:solidFill>
                  <a:schemeClr val="accent5">
                    <a:lumMod val="60000"/>
                    <a:lumOff val="40000"/>
                  </a:schemeClr>
                </a:solidFill>
                <a:latin typeface="Book Antiqua" pitchFamily="18" charset="0"/>
              </a:rPr>
              <a:t>of </a:t>
            </a:r>
            <a:r>
              <a:rPr lang="en-US" sz="3400" b="1" dirty="0" err="1">
                <a:solidFill>
                  <a:schemeClr val="accent5">
                    <a:lumMod val="60000"/>
                    <a:lumOff val="40000"/>
                  </a:schemeClr>
                </a:solidFill>
                <a:latin typeface="Book Antiqua" pitchFamily="18" charset="0"/>
              </a:rPr>
              <a:t>sideropenic</a:t>
            </a:r>
            <a:r>
              <a:rPr lang="en-US" sz="3400" b="1" dirty="0">
                <a:solidFill>
                  <a:schemeClr val="accent5">
                    <a:lumMod val="60000"/>
                    <a:lumOff val="40000"/>
                  </a:schemeClr>
                </a:solidFill>
                <a:latin typeface="Book Antiqua" pitchFamily="18" charset="0"/>
              </a:rPr>
              <a:t> anemia</a:t>
            </a:r>
          </a:p>
          <a:p>
            <a:pPr marL="82296" indent="0" algn="just">
              <a:buNone/>
            </a:pPr>
            <a:endParaRPr lang="en-US" b="1" dirty="0" smtClean="0">
              <a:solidFill>
                <a:schemeClr val="accent5">
                  <a:lumMod val="60000"/>
                  <a:lumOff val="40000"/>
                </a:schemeClr>
              </a:solidFill>
              <a:latin typeface="Book Antiqua" pitchFamily="18" charset="0"/>
            </a:endParaRPr>
          </a:p>
          <a:p>
            <a:pPr marL="82296" indent="0" algn="just">
              <a:buNone/>
            </a:pPr>
            <a:r>
              <a:rPr lang="en-US" b="1" dirty="0" smtClean="0">
                <a:solidFill>
                  <a:schemeClr val="accent5">
                    <a:lumMod val="60000"/>
                    <a:lumOff val="40000"/>
                  </a:schemeClr>
                </a:solidFill>
                <a:latin typeface="Book Antiqua" pitchFamily="18" charset="0"/>
              </a:rPr>
              <a:t>Note</a:t>
            </a:r>
            <a:endParaRPr lang="en-US" dirty="0">
              <a:latin typeface="Book Antiqua" pitchFamily="18" charset="0"/>
            </a:endParaRPr>
          </a:p>
          <a:p>
            <a:pPr algn="just"/>
            <a:r>
              <a:rPr lang="en-US" dirty="0">
                <a:latin typeface="Book Antiqua" pitchFamily="18" charset="0"/>
              </a:rPr>
              <a:t>Tea, caffeine, calcium, antacids, </a:t>
            </a:r>
            <a:r>
              <a:rPr lang="en-US" dirty="0" err="1">
                <a:latin typeface="Book Antiqua" pitchFamily="18" charset="0"/>
              </a:rPr>
              <a:t>tetracyclines</a:t>
            </a:r>
            <a:r>
              <a:rPr lang="en-US" dirty="0">
                <a:latin typeface="Book Antiqua" pitchFamily="18" charset="0"/>
              </a:rPr>
              <a:t>, oral contraceptives, </a:t>
            </a:r>
            <a:r>
              <a:rPr lang="en-US" dirty="0" err="1">
                <a:latin typeface="Book Antiqua" pitchFamily="18" charset="0"/>
              </a:rPr>
              <a:t>cholestyramine</a:t>
            </a:r>
            <a:r>
              <a:rPr lang="en-US" dirty="0">
                <a:latin typeface="Book Antiqua" pitchFamily="18" charset="0"/>
              </a:rPr>
              <a:t>, zinc, and H. pylori infection </a:t>
            </a:r>
            <a:r>
              <a:rPr lang="en-US" b="1" dirty="0">
                <a:solidFill>
                  <a:schemeClr val="accent5">
                    <a:lumMod val="60000"/>
                    <a:lumOff val="40000"/>
                  </a:schemeClr>
                </a:solidFill>
                <a:latin typeface="Book Antiqua" pitchFamily="18" charset="0"/>
              </a:rPr>
              <a:t>decrease iron absorption</a:t>
            </a:r>
            <a:r>
              <a:rPr lang="en-US" dirty="0">
                <a:latin typeface="Book Antiqua" pitchFamily="18" charset="0"/>
              </a:rPr>
              <a:t>.</a:t>
            </a:r>
          </a:p>
          <a:p>
            <a:pPr marL="82296" indent="0" algn="just">
              <a:buNone/>
            </a:pPr>
            <a:endParaRPr lang="en-US" dirty="0">
              <a:latin typeface="Book Antiqua" pitchFamily="18" charset="0"/>
            </a:endParaRPr>
          </a:p>
          <a:p>
            <a:pPr algn="just"/>
            <a:r>
              <a:rPr lang="en-US" b="1" dirty="0">
                <a:solidFill>
                  <a:schemeClr val="accent5">
                    <a:lumMod val="60000"/>
                    <a:lumOff val="40000"/>
                  </a:schemeClr>
                </a:solidFill>
                <a:latin typeface="Book Antiqua" pitchFamily="18" charset="0"/>
              </a:rPr>
              <a:t>Iron reduces the </a:t>
            </a:r>
            <a:r>
              <a:rPr lang="en-US" b="1" dirty="0" err="1">
                <a:solidFill>
                  <a:schemeClr val="accent5">
                    <a:lumMod val="60000"/>
                    <a:lumOff val="40000"/>
                  </a:schemeClr>
                </a:solidFill>
                <a:latin typeface="Book Antiqua" pitchFamily="18" charset="0"/>
              </a:rPr>
              <a:t>resorption</a:t>
            </a:r>
            <a:r>
              <a:rPr lang="en-US" b="1" dirty="0">
                <a:latin typeface="Book Antiqua" pitchFamily="18" charset="0"/>
              </a:rPr>
              <a:t> </a:t>
            </a:r>
            <a:r>
              <a:rPr lang="en-US" dirty="0">
                <a:latin typeface="Book Antiqua" pitchFamily="18" charset="0"/>
              </a:rPr>
              <a:t>of</a:t>
            </a:r>
            <a:r>
              <a:rPr lang="en-US" b="1" dirty="0">
                <a:latin typeface="Book Antiqua" pitchFamily="18" charset="0"/>
              </a:rPr>
              <a:t> </a:t>
            </a:r>
            <a:r>
              <a:rPr lang="en-US" dirty="0" err="1">
                <a:latin typeface="Book Antiqua" pitchFamily="18" charset="0"/>
              </a:rPr>
              <a:t>fluoroquinolones</a:t>
            </a:r>
            <a:r>
              <a:rPr lang="en-US" dirty="0">
                <a:latin typeface="Book Antiqua" pitchFamily="18" charset="0"/>
              </a:rPr>
              <a:t>, </a:t>
            </a:r>
            <a:r>
              <a:rPr lang="en-US" dirty="0" err="1">
                <a:latin typeface="Book Antiqua" pitchFamily="18" charset="0"/>
              </a:rPr>
              <a:t>tetracyclines</a:t>
            </a:r>
            <a:r>
              <a:rPr lang="en-US" dirty="0">
                <a:latin typeface="Book Antiqua" pitchFamily="18" charset="0"/>
              </a:rPr>
              <a:t>, bisphosphonates, levodopa, methyldopa and </a:t>
            </a:r>
            <a:r>
              <a:rPr lang="en-US" dirty="0" err="1">
                <a:latin typeface="Book Antiqua" pitchFamily="18" charset="0"/>
              </a:rPr>
              <a:t>penicillamine</a:t>
            </a:r>
            <a:r>
              <a:rPr lang="en-US" dirty="0">
                <a:latin typeface="Book Antiqua" pitchFamily="18" charset="0"/>
              </a:rPr>
              <a:t> (it is recommended to take at least two hours apart when taking iron and the mentioned drugs).</a:t>
            </a:r>
          </a:p>
          <a:p>
            <a:pPr algn="just"/>
            <a:endParaRPr lang="en-US" dirty="0">
              <a:latin typeface="Book Antiqua" pitchFamily="18" charset="0"/>
            </a:endParaRPr>
          </a:p>
          <a:p>
            <a:pPr algn="just"/>
            <a:r>
              <a:rPr lang="en-US" dirty="0">
                <a:latin typeface="Book Antiqua" pitchFamily="18" charset="0"/>
              </a:rPr>
              <a:t>If side effects occur (nausea, diarrhea, constipation, stomach cramps), the iron preparation can be taken after meals.</a:t>
            </a:r>
          </a:p>
        </p:txBody>
      </p:sp>
    </p:spTree>
    <p:extLst>
      <p:ext uri="{BB962C8B-B14F-4D97-AF65-F5344CB8AC3E}">
        <p14:creationId xmlns:p14="http://schemas.microsoft.com/office/powerpoint/2010/main" val="15371986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403648" y="1124744"/>
            <a:ext cx="7530040" cy="5616624"/>
          </a:xfrm>
        </p:spPr>
        <p:txBody>
          <a:bodyPr>
            <a:normAutofit fontScale="85000" lnSpcReduction="20000"/>
          </a:bodyPr>
          <a:lstStyle/>
          <a:p>
            <a:pPr marL="82296" lvl="0" indent="0" algn="ctr">
              <a:buClr>
                <a:srgbClr val="3891A7"/>
              </a:buClr>
              <a:buNone/>
            </a:pPr>
            <a:r>
              <a:rPr lang="en-US" sz="2800" b="1" dirty="0">
                <a:solidFill>
                  <a:schemeClr val="accent5">
                    <a:lumMod val="60000"/>
                    <a:lumOff val="40000"/>
                  </a:schemeClr>
                </a:solidFill>
                <a:latin typeface="Book Antiqua" pitchFamily="18" charset="0"/>
              </a:rPr>
              <a:t>Therapy of </a:t>
            </a:r>
            <a:r>
              <a:rPr lang="en-US" sz="2800" b="1" dirty="0" err="1">
                <a:solidFill>
                  <a:schemeClr val="accent5">
                    <a:lumMod val="60000"/>
                    <a:lumOff val="40000"/>
                  </a:schemeClr>
                </a:solidFill>
                <a:latin typeface="Book Antiqua" pitchFamily="18" charset="0"/>
              </a:rPr>
              <a:t>sideropenic</a:t>
            </a:r>
            <a:r>
              <a:rPr lang="en-US" sz="2800" b="1" dirty="0">
                <a:solidFill>
                  <a:schemeClr val="accent5">
                    <a:lumMod val="60000"/>
                    <a:lumOff val="40000"/>
                  </a:schemeClr>
                </a:solidFill>
                <a:latin typeface="Book Antiqua" pitchFamily="18" charset="0"/>
              </a:rPr>
              <a:t> anemia</a:t>
            </a:r>
          </a:p>
          <a:p>
            <a:pPr marL="82296" lvl="0" indent="0" algn="ctr">
              <a:buClr>
                <a:srgbClr val="3891A7"/>
              </a:buClr>
              <a:buNone/>
            </a:pPr>
            <a:endParaRPr lang="en-US" sz="2800" dirty="0">
              <a:latin typeface="Book Antiqua" pitchFamily="18" charset="0"/>
            </a:endParaRPr>
          </a:p>
          <a:p>
            <a:pPr marL="82296" lvl="0" indent="0" algn="just">
              <a:buClr>
                <a:srgbClr val="3891A7"/>
              </a:buClr>
              <a:buNone/>
            </a:pPr>
            <a:r>
              <a:rPr lang="en-US" sz="2800" b="1" dirty="0">
                <a:latin typeface="Book Antiqua" pitchFamily="18" charset="0"/>
              </a:rPr>
              <a:t>Parenteral iron administration</a:t>
            </a:r>
          </a:p>
          <a:p>
            <a:pPr algn="just">
              <a:buClr>
                <a:srgbClr val="3891A7"/>
              </a:buClr>
            </a:pPr>
            <a:r>
              <a:rPr lang="en-US" sz="2800" dirty="0">
                <a:latin typeface="Book Antiqua" pitchFamily="18" charset="0"/>
              </a:rPr>
              <a:t>Parenteral administration of iron is exclusively the responsibility of an internist-hematologist.</a:t>
            </a:r>
          </a:p>
          <a:p>
            <a:pPr algn="just">
              <a:buClr>
                <a:srgbClr val="3891A7"/>
              </a:buClr>
            </a:pPr>
            <a:r>
              <a:rPr lang="en-US" sz="2400" dirty="0">
                <a:latin typeface="Book Antiqua" pitchFamily="18" charset="0"/>
              </a:rPr>
              <a:t>Administering iron intramuscularly has been abandoned due to severe side effects, so iron is administered intravenously.</a:t>
            </a:r>
          </a:p>
          <a:p>
            <a:pPr marL="82296" lvl="0" indent="0" algn="just">
              <a:buClr>
                <a:srgbClr val="3891A7"/>
              </a:buClr>
              <a:buNone/>
            </a:pPr>
            <a:endParaRPr lang="en-US" sz="2800" dirty="0">
              <a:latin typeface="Book Antiqua" pitchFamily="18" charset="0"/>
            </a:endParaRPr>
          </a:p>
          <a:p>
            <a:pPr marL="82296" lvl="0" indent="0" algn="just">
              <a:buClr>
                <a:srgbClr val="3891A7"/>
              </a:buClr>
              <a:buNone/>
            </a:pPr>
            <a:r>
              <a:rPr lang="en-US" sz="2800" b="1" dirty="0">
                <a:latin typeface="Book Antiqua" pitchFamily="18" charset="0"/>
              </a:rPr>
              <a:t>Indications for intravenous iron administration:</a:t>
            </a:r>
          </a:p>
          <a:p>
            <a:pPr algn="just">
              <a:buClr>
                <a:srgbClr val="3891A7"/>
              </a:buClr>
            </a:pPr>
            <a:r>
              <a:rPr lang="en-US" sz="2800" dirty="0">
                <a:latin typeface="Book Antiqua" pitchFamily="18" charset="0"/>
              </a:rPr>
              <a:t>Failure to tolerate oral preparations and weak therapeutic response to oral therapy,</a:t>
            </a:r>
          </a:p>
          <a:p>
            <a:pPr algn="just">
              <a:buClr>
                <a:srgbClr val="3891A7"/>
              </a:buClr>
            </a:pPr>
            <a:r>
              <a:rPr lang="en-US" sz="2800" dirty="0">
                <a:latin typeface="Book Antiqua" pitchFamily="18" charset="0"/>
              </a:rPr>
              <a:t>Inflammatory diseases of the intestines and stomach,</a:t>
            </a:r>
          </a:p>
          <a:p>
            <a:pPr algn="just">
              <a:buClr>
                <a:srgbClr val="3891A7"/>
              </a:buClr>
            </a:pPr>
            <a:r>
              <a:rPr lang="en-US" sz="2800" dirty="0">
                <a:latin typeface="Book Antiqua" pitchFamily="18" charset="0"/>
              </a:rPr>
              <a:t>Prolonged, extensive bleeding,</a:t>
            </a:r>
          </a:p>
          <a:p>
            <a:pPr algn="just">
              <a:buClr>
                <a:srgbClr val="3891A7"/>
              </a:buClr>
            </a:pPr>
            <a:r>
              <a:rPr lang="en-US" sz="2800" dirty="0">
                <a:latin typeface="Book Antiqua" pitchFamily="18" charset="0"/>
              </a:rPr>
              <a:t>Poor cooperation of the patient.</a:t>
            </a:r>
          </a:p>
        </p:txBody>
      </p:sp>
    </p:spTree>
    <p:extLst>
      <p:ext uri="{BB962C8B-B14F-4D97-AF65-F5344CB8AC3E}">
        <p14:creationId xmlns:p14="http://schemas.microsoft.com/office/powerpoint/2010/main" val="22346963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p:txBody>
          <a:bodyPr>
            <a:normAutofit/>
          </a:bodyPr>
          <a:lstStyle/>
          <a:p>
            <a:pPr marL="82296" lvl="0" indent="0" algn="ctr">
              <a:buNone/>
            </a:pPr>
            <a:r>
              <a:rPr lang="en-US" sz="2400" b="1" dirty="0">
                <a:solidFill>
                  <a:schemeClr val="accent5">
                    <a:lumMod val="60000"/>
                    <a:lumOff val="40000"/>
                  </a:schemeClr>
                </a:solidFill>
                <a:latin typeface="Book Antiqua" pitchFamily="18" charset="0"/>
              </a:rPr>
              <a:t>Therapy of </a:t>
            </a:r>
            <a:r>
              <a:rPr lang="en-US" sz="2400" b="1" dirty="0" err="1">
                <a:solidFill>
                  <a:schemeClr val="accent5">
                    <a:lumMod val="60000"/>
                    <a:lumOff val="40000"/>
                  </a:schemeClr>
                </a:solidFill>
                <a:latin typeface="Book Antiqua" pitchFamily="18" charset="0"/>
              </a:rPr>
              <a:t>sideropenic</a:t>
            </a:r>
            <a:r>
              <a:rPr lang="en-US" sz="2400" b="1" dirty="0">
                <a:solidFill>
                  <a:schemeClr val="accent5">
                    <a:lumMod val="60000"/>
                    <a:lumOff val="40000"/>
                  </a:schemeClr>
                </a:solidFill>
                <a:latin typeface="Book Antiqua" pitchFamily="18" charset="0"/>
              </a:rPr>
              <a:t> </a:t>
            </a:r>
            <a:r>
              <a:rPr lang="en-US" sz="2400" b="1" dirty="0" smtClean="0">
                <a:solidFill>
                  <a:schemeClr val="accent5">
                    <a:lumMod val="60000"/>
                    <a:lumOff val="40000"/>
                  </a:schemeClr>
                </a:solidFill>
                <a:latin typeface="Book Antiqua" pitchFamily="18" charset="0"/>
              </a:rPr>
              <a:t>anemia</a:t>
            </a:r>
          </a:p>
          <a:p>
            <a:pPr marL="82296" lvl="0" indent="0" algn="just">
              <a:buNone/>
            </a:pPr>
            <a:r>
              <a:rPr lang="en-US" sz="2400" dirty="0" smtClean="0">
                <a:solidFill>
                  <a:schemeClr val="accent5">
                    <a:lumMod val="60000"/>
                    <a:lumOff val="40000"/>
                  </a:schemeClr>
                </a:solidFill>
                <a:latin typeface="Book Antiqua" pitchFamily="18" charset="0"/>
              </a:rPr>
              <a:t>Note</a:t>
            </a:r>
          </a:p>
          <a:p>
            <a:pPr algn="just"/>
            <a:r>
              <a:rPr lang="en-US" sz="2400" dirty="0" smtClean="0">
                <a:latin typeface="Book Antiqua" pitchFamily="18" charset="0"/>
              </a:rPr>
              <a:t>Parenteral iron preparations are not administered simultaneously with oral preparations, until their </a:t>
            </a:r>
            <a:r>
              <a:rPr lang="en-US" sz="2400" dirty="0" err="1" smtClean="0">
                <a:latin typeface="Book Antiqua" pitchFamily="18" charset="0"/>
              </a:rPr>
              <a:t>resorption</a:t>
            </a:r>
            <a:r>
              <a:rPr lang="en-US" sz="2400" dirty="0" smtClean="0">
                <a:latin typeface="Book Antiqua" pitchFamily="18" charset="0"/>
              </a:rPr>
              <a:t> from the digestive tract is complete.</a:t>
            </a:r>
          </a:p>
          <a:p>
            <a:pPr algn="just"/>
            <a:r>
              <a:rPr lang="en-US" sz="2400" dirty="0" smtClean="0">
                <a:latin typeface="Book Antiqua" pitchFamily="18" charset="0"/>
              </a:rPr>
              <a:t>Oral </a:t>
            </a:r>
            <a:r>
              <a:rPr lang="en-US" sz="2400" dirty="0">
                <a:latin typeface="Book Antiqua" pitchFamily="18" charset="0"/>
              </a:rPr>
              <a:t>iron preparations </a:t>
            </a:r>
            <a:r>
              <a:rPr lang="en-US" sz="2400" dirty="0" smtClean="0">
                <a:latin typeface="Book Antiqua" pitchFamily="18" charset="0"/>
              </a:rPr>
              <a:t>should be included at </a:t>
            </a:r>
            <a:r>
              <a:rPr lang="en-US" sz="2400" dirty="0">
                <a:latin typeface="Book Antiqua" pitchFamily="18" charset="0"/>
              </a:rPr>
              <a:t>least 5 days after the last injection of parenteral iron preparations.</a:t>
            </a:r>
          </a:p>
        </p:txBody>
      </p:sp>
    </p:spTree>
    <p:extLst>
      <p:ext uri="{BB962C8B-B14F-4D97-AF65-F5344CB8AC3E}">
        <p14:creationId xmlns:p14="http://schemas.microsoft.com/office/powerpoint/2010/main" val="21107038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p:txBody>
          <a:bodyPr>
            <a:normAutofit/>
          </a:bodyPr>
          <a:lstStyle/>
          <a:p>
            <a:pPr marL="82296" lvl="0" indent="0" algn="ctr">
              <a:buClr>
                <a:srgbClr val="3891A7"/>
              </a:buClr>
              <a:buNone/>
            </a:pPr>
            <a:r>
              <a:rPr lang="en-US" sz="2400" b="1" dirty="0">
                <a:solidFill>
                  <a:schemeClr val="accent5">
                    <a:lumMod val="60000"/>
                    <a:lumOff val="40000"/>
                  </a:schemeClr>
                </a:solidFill>
                <a:latin typeface="Book Antiqua" pitchFamily="18" charset="0"/>
              </a:rPr>
              <a:t>Therapy of </a:t>
            </a:r>
            <a:r>
              <a:rPr lang="en-US" sz="2400" b="1" dirty="0" err="1">
                <a:solidFill>
                  <a:schemeClr val="accent5">
                    <a:lumMod val="60000"/>
                    <a:lumOff val="40000"/>
                  </a:schemeClr>
                </a:solidFill>
                <a:latin typeface="Book Antiqua" pitchFamily="18" charset="0"/>
              </a:rPr>
              <a:t>sideropenic</a:t>
            </a:r>
            <a:r>
              <a:rPr lang="en-US" sz="2400" b="1" dirty="0">
                <a:solidFill>
                  <a:schemeClr val="accent5">
                    <a:lumMod val="60000"/>
                    <a:lumOff val="40000"/>
                  </a:schemeClr>
                </a:solidFill>
                <a:latin typeface="Book Antiqua" pitchFamily="18" charset="0"/>
              </a:rPr>
              <a:t> anemia</a:t>
            </a:r>
          </a:p>
          <a:p>
            <a:pPr marL="82296" lvl="0" indent="0" algn="ctr">
              <a:buClr>
                <a:srgbClr val="3891A7"/>
              </a:buClr>
              <a:buNone/>
            </a:pPr>
            <a:endParaRPr lang="en-US" sz="2400" dirty="0">
              <a:latin typeface="Book Antiqua" pitchFamily="18" charset="0"/>
            </a:endParaRPr>
          </a:p>
          <a:p>
            <a:pPr algn="just">
              <a:buClr>
                <a:srgbClr val="3891A7"/>
              </a:buClr>
            </a:pPr>
            <a:r>
              <a:rPr lang="en-US" sz="2400" b="1" dirty="0">
                <a:latin typeface="Book Antiqua" pitchFamily="18" charset="0"/>
              </a:rPr>
              <a:t>Adverse effects </a:t>
            </a:r>
            <a:r>
              <a:rPr lang="en-US" sz="2400" dirty="0">
                <a:latin typeface="Book Antiqua" pitchFamily="18" charset="0"/>
              </a:rPr>
              <a:t>of </a:t>
            </a:r>
            <a:r>
              <a:rPr lang="en-US" sz="2400" dirty="0" err="1">
                <a:latin typeface="Book Antiqua" pitchFamily="18" charset="0"/>
              </a:rPr>
              <a:t>parenterally</a:t>
            </a:r>
            <a:r>
              <a:rPr lang="en-US" sz="2400" dirty="0">
                <a:latin typeface="Book Antiqua" pitchFamily="18" charset="0"/>
              </a:rPr>
              <a:t> administered iron are phlebitis, muscle tears, anaphylaxis and fever.</a:t>
            </a:r>
          </a:p>
          <a:p>
            <a:pPr algn="just">
              <a:buClr>
                <a:srgbClr val="3891A7"/>
              </a:buClr>
            </a:pPr>
            <a:r>
              <a:rPr lang="en-US" sz="2400" dirty="0">
                <a:latin typeface="Book Antiqua" pitchFamily="18" charset="0"/>
              </a:rPr>
              <a:t>Indications for transfusions in anemia are rare (if </a:t>
            </a:r>
            <a:r>
              <a:rPr lang="en-US" sz="2400" dirty="0" err="1">
                <a:latin typeface="Book Antiqua" pitchFamily="18" charset="0"/>
              </a:rPr>
              <a:t>Hb</a:t>
            </a:r>
            <a:r>
              <a:rPr lang="en-US" sz="2400" dirty="0">
                <a:latin typeface="Book Antiqua" pitchFamily="18" charset="0"/>
              </a:rPr>
              <a:t> &lt; 70 g/l) and are the responsibility of the internist-hematologist.</a:t>
            </a:r>
          </a:p>
          <a:p>
            <a:pPr marL="82296" lvl="0" indent="0" algn="just">
              <a:buClr>
                <a:srgbClr val="3891A7"/>
              </a:buClr>
              <a:buNone/>
            </a:pPr>
            <a:endParaRPr lang="en-US" sz="2400" dirty="0">
              <a:latin typeface="Book Antiqua" pitchFamily="18" charset="0"/>
            </a:endParaRPr>
          </a:p>
        </p:txBody>
      </p:sp>
    </p:spTree>
    <p:extLst>
      <p:ext uri="{BB962C8B-B14F-4D97-AF65-F5344CB8AC3E}">
        <p14:creationId xmlns:p14="http://schemas.microsoft.com/office/powerpoint/2010/main" val="39566922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a:xfrm>
            <a:off x="1435608" y="1447800"/>
            <a:ext cx="7384864" cy="5221560"/>
          </a:xfrm>
        </p:spPr>
        <p:txBody>
          <a:bodyPr>
            <a:normAutofit fontScale="85000" lnSpcReduction="10000"/>
          </a:bodyPr>
          <a:lstStyle/>
          <a:p>
            <a:pPr algn="just"/>
            <a:r>
              <a:rPr lang="en-US" dirty="0">
                <a:latin typeface="Book Antiqua" pitchFamily="18" charset="0"/>
              </a:rPr>
              <a:t>Anemia is defined as an absolute decrease in the number of erythrocytes resulting from hemorrhage, hemolysis, or a decrease in the production of red blood cells</a:t>
            </a:r>
          </a:p>
          <a:p>
            <a:pPr algn="just"/>
            <a:r>
              <a:rPr lang="en-US" dirty="0">
                <a:latin typeface="Book Antiqua" pitchFamily="18" charset="0"/>
              </a:rPr>
              <a:t>In practice, anemia is considered a decrease in the concentration of hemoglobin in the blood</a:t>
            </a:r>
          </a:p>
          <a:p>
            <a:pPr algn="just"/>
            <a:r>
              <a:rPr lang="en-US" dirty="0">
                <a:latin typeface="Book Antiqua" pitchFamily="18" charset="0"/>
              </a:rPr>
              <a:t>According to the WHO criteria, anemia is defined as a hemoglobin (</a:t>
            </a:r>
            <a:r>
              <a:rPr lang="en-US" dirty="0" err="1">
                <a:latin typeface="Book Antiqua" pitchFamily="18" charset="0"/>
              </a:rPr>
              <a:t>Hb</a:t>
            </a:r>
            <a:r>
              <a:rPr lang="en-US" dirty="0">
                <a:latin typeface="Book Antiqua" pitchFamily="18" charset="0"/>
              </a:rPr>
              <a:t>) concentration in the blood lower than 130 g/l or a hematocrit (</a:t>
            </a:r>
            <a:r>
              <a:rPr lang="en-US" dirty="0" err="1">
                <a:latin typeface="Book Antiqua" pitchFamily="18" charset="0"/>
              </a:rPr>
              <a:t>Hct</a:t>
            </a:r>
            <a:r>
              <a:rPr lang="en-US" dirty="0">
                <a:latin typeface="Book Antiqua" pitchFamily="18" charset="0"/>
              </a:rPr>
              <a:t>) lower than 39% in adult men, i.e. an </a:t>
            </a:r>
            <a:r>
              <a:rPr lang="en-US" dirty="0" err="1">
                <a:latin typeface="Book Antiqua" pitchFamily="18" charset="0"/>
              </a:rPr>
              <a:t>Hb</a:t>
            </a:r>
            <a:r>
              <a:rPr lang="en-US" dirty="0">
                <a:latin typeface="Book Antiqua" pitchFamily="18" charset="0"/>
              </a:rPr>
              <a:t> lower than 120 g/l or a </a:t>
            </a:r>
            <a:r>
              <a:rPr lang="en-US" dirty="0" err="1">
                <a:latin typeface="Book Antiqua" pitchFamily="18" charset="0"/>
              </a:rPr>
              <a:t>Hct</a:t>
            </a:r>
            <a:r>
              <a:rPr lang="en-US" dirty="0">
                <a:latin typeface="Book Antiqua" pitchFamily="18" charset="0"/>
              </a:rPr>
              <a:t> lower than 37% in adult women. </a:t>
            </a:r>
          </a:p>
        </p:txBody>
      </p:sp>
    </p:spTree>
    <p:extLst>
      <p:ext uri="{BB962C8B-B14F-4D97-AF65-F5344CB8AC3E}">
        <p14:creationId xmlns:p14="http://schemas.microsoft.com/office/powerpoint/2010/main" val="37395988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259632" y="908720"/>
            <a:ext cx="7632848" cy="5472608"/>
          </a:xfrm>
        </p:spPr>
        <p:txBody>
          <a:bodyPr>
            <a:noAutofit/>
          </a:bodyPr>
          <a:lstStyle/>
          <a:p>
            <a:pPr marL="82296" lvl="0" indent="0" algn="ctr">
              <a:buClr>
                <a:srgbClr val="3891A7"/>
              </a:buClr>
              <a:buNone/>
            </a:pPr>
            <a:r>
              <a:rPr lang="en-US" sz="2200" b="1" dirty="0">
                <a:solidFill>
                  <a:schemeClr val="accent5">
                    <a:lumMod val="60000"/>
                    <a:lumOff val="40000"/>
                  </a:schemeClr>
                </a:solidFill>
                <a:latin typeface="Book Antiqua" pitchFamily="18" charset="0"/>
              </a:rPr>
              <a:t>Therapy of </a:t>
            </a:r>
            <a:r>
              <a:rPr lang="en-US" sz="2200" b="1" dirty="0" err="1">
                <a:solidFill>
                  <a:schemeClr val="accent5">
                    <a:lumMod val="60000"/>
                    <a:lumOff val="40000"/>
                  </a:schemeClr>
                </a:solidFill>
                <a:latin typeface="Book Antiqua" pitchFamily="18" charset="0"/>
              </a:rPr>
              <a:t>sideropenic</a:t>
            </a:r>
            <a:r>
              <a:rPr lang="en-US" sz="2200" b="1" dirty="0">
                <a:solidFill>
                  <a:schemeClr val="accent5">
                    <a:lumMod val="60000"/>
                    <a:lumOff val="40000"/>
                  </a:schemeClr>
                </a:solidFill>
                <a:latin typeface="Book Antiqua" pitchFamily="18" charset="0"/>
              </a:rPr>
              <a:t> </a:t>
            </a:r>
            <a:r>
              <a:rPr lang="en-US" sz="2200" b="1" dirty="0" smtClean="0">
                <a:solidFill>
                  <a:schemeClr val="accent5">
                    <a:lumMod val="60000"/>
                    <a:lumOff val="40000"/>
                  </a:schemeClr>
                </a:solidFill>
                <a:latin typeface="Book Antiqua" pitchFamily="18" charset="0"/>
              </a:rPr>
              <a:t>anemia</a:t>
            </a:r>
          </a:p>
          <a:p>
            <a:pPr marL="82296" lvl="0" indent="0" algn="ctr">
              <a:buClr>
                <a:srgbClr val="3891A7"/>
              </a:buClr>
              <a:buNone/>
            </a:pPr>
            <a:endParaRPr lang="en-US" sz="2200" b="1" dirty="0">
              <a:solidFill>
                <a:schemeClr val="accent5">
                  <a:lumMod val="60000"/>
                  <a:lumOff val="40000"/>
                </a:schemeClr>
              </a:solidFill>
              <a:latin typeface="Book Antiqua" pitchFamily="18" charset="0"/>
            </a:endParaRPr>
          </a:p>
          <a:p>
            <a:pPr marL="82296" lvl="0" indent="0" algn="just">
              <a:buClr>
                <a:srgbClr val="3891A7"/>
              </a:buClr>
              <a:buNone/>
            </a:pPr>
            <a:r>
              <a:rPr lang="en-US" sz="2200" b="1" dirty="0">
                <a:latin typeface="Book Antiqua" pitchFamily="18" charset="0"/>
              </a:rPr>
              <a:t>Patient monitoring</a:t>
            </a:r>
          </a:p>
          <a:p>
            <a:pPr algn="just">
              <a:buClr>
                <a:srgbClr val="3891A7"/>
              </a:buClr>
            </a:pPr>
            <a:r>
              <a:rPr lang="en-US" sz="2200" dirty="0">
                <a:latin typeface="Book Antiqua" pitchFamily="18" charset="0"/>
              </a:rPr>
              <a:t>The blood count should be checked for the first time after two weeks of treatment. If there is a possibility </a:t>
            </a:r>
            <a:r>
              <a:rPr lang="en-US" sz="2200" dirty="0" smtClean="0">
                <a:latin typeface="Book Antiqua" pitchFamily="18" charset="0"/>
              </a:rPr>
              <a:t>– measure ferritin </a:t>
            </a:r>
            <a:r>
              <a:rPr lang="en-US" sz="2200" dirty="0">
                <a:latin typeface="Book Antiqua" pitchFamily="18" charset="0"/>
              </a:rPr>
              <a:t>as well.</a:t>
            </a:r>
          </a:p>
          <a:p>
            <a:pPr algn="just">
              <a:buClr>
                <a:srgbClr val="3891A7"/>
              </a:buClr>
            </a:pPr>
            <a:r>
              <a:rPr lang="en-US" sz="2200" dirty="0">
                <a:latin typeface="Book Antiqua" pitchFamily="18" charset="0"/>
              </a:rPr>
              <a:t>An adequate response to therapy is considered when the hematocrit value reaches half of the normal value after two weeks and the normal value after 2 months of treatment (treatment is considered effective if ferritin increases to 50 </a:t>
            </a:r>
            <a:r>
              <a:rPr lang="en-US" sz="2200" dirty="0" err="1">
                <a:latin typeface="Book Antiqua" pitchFamily="18" charset="0"/>
              </a:rPr>
              <a:t>μg</a:t>
            </a:r>
            <a:r>
              <a:rPr lang="en-US" sz="2200" dirty="0">
                <a:latin typeface="Book Antiqua" pitchFamily="18" charset="0"/>
              </a:rPr>
              <a:t>/l).</a:t>
            </a:r>
          </a:p>
          <a:p>
            <a:pPr algn="just">
              <a:buClr>
                <a:srgbClr val="3891A7"/>
              </a:buClr>
            </a:pPr>
            <a:r>
              <a:rPr lang="en-US" sz="2200" dirty="0">
                <a:latin typeface="Book Antiqua" pitchFamily="18" charset="0"/>
              </a:rPr>
              <a:t>After the correction of anemia, the analysis of the blood count should be done every three months during the first year, then once a year.</a:t>
            </a:r>
          </a:p>
        </p:txBody>
      </p:sp>
    </p:spTree>
    <p:extLst>
      <p:ext uri="{BB962C8B-B14F-4D97-AF65-F5344CB8AC3E}">
        <p14:creationId xmlns:p14="http://schemas.microsoft.com/office/powerpoint/2010/main" val="33982368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dirty="0"/>
          </a:p>
        </p:txBody>
      </p:sp>
      <p:sp>
        <p:nvSpPr>
          <p:cNvPr id="3" name="Čuvar mesta za sadržaj 2"/>
          <p:cNvSpPr>
            <a:spLocks noGrp="1"/>
          </p:cNvSpPr>
          <p:nvPr>
            <p:ph idx="1"/>
          </p:nvPr>
        </p:nvSpPr>
        <p:spPr/>
        <p:txBody>
          <a:bodyPr>
            <a:normAutofit lnSpcReduction="10000"/>
          </a:bodyPr>
          <a:lstStyle/>
          <a:p>
            <a:pPr marL="82296" indent="0" algn="ctr">
              <a:buNone/>
            </a:pPr>
            <a:r>
              <a:rPr lang="en-US" sz="2400" b="1" dirty="0" err="1">
                <a:solidFill>
                  <a:schemeClr val="accent5">
                    <a:lumMod val="60000"/>
                    <a:lumOff val="40000"/>
                  </a:schemeClr>
                </a:solidFill>
                <a:latin typeface="Book Antiqua" pitchFamily="18" charset="0"/>
              </a:rPr>
              <a:t>Anemias</a:t>
            </a:r>
            <a:r>
              <a:rPr lang="en-US" sz="2400" b="1" dirty="0">
                <a:solidFill>
                  <a:schemeClr val="accent5">
                    <a:lumMod val="60000"/>
                    <a:lumOff val="40000"/>
                  </a:schemeClr>
                </a:solidFill>
                <a:latin typeface="Book Antiqua" pitchFamily="18" charset="0"/>
              </a:rPr>
              <a:t> caused by vitamin B12 deficiency</a:t>
            </a:r>
          </a:p>
          <a:p>
            <a:pPr marL="82296" indent="0">
              <a:buNone/>
            </a:pPr>
            <a:endParaRPr lang="en-US" sz="2000" dirty="0">
              <a:latin typeface="Book Antiqua" pitchFamily="18" charset="0"/>
            </a:endParaRPr>
          </a:p>
          <a:p>
            <a:pPr marL="82296" indent="0">
              <a:buNone/>
            </a:pPr>
            <a:r>
              <a:rPr lang="en-US" sz="2000" dirty="0">
                <a:latin typeface="Book Antiqua" pitchFamily="18" charset="0"/>
              </a:rPr>
              <a:t>Treatment of anemia caused by vitamin B12 deficiency involves parenteral administration of B12 (</a:t>
            </a:r>
            <a:r>
              <a:rPr lang="en-US" sz="2000" dirty="0" err="1">
                <a:latin typeface="Book Antiqua" pitchFamily="18" charset="0"/>
              </a:rPr>
              <a:t>hydroxycobalamin</a:t>
            </a:r>
            <a:r>
              <a:rPr lang="en-US" sz="2000" dirty="0">
                <a:latin typeface="Book Antiqua" pitchFamily="18" charset="0"/>
              </a:rPr>
              <a:t>).</a:t>
            </a:r>
          </a:p>
          <a:p>
            <a:pPr marL="82296" indent="0">
              <a:buNone/>
            </a:pPr>
            <a:endParaRPr lang="en-US" sz="2000" dirty="0">
              <a:latin typeface="Book Antiqua" pitchFamily="18" charset="0"/>
            </a:endParaRPr>
          </a:p>
          <a:p>
            <a:pPr marL="82296" indent="0">
              <a:buNone/>
            </a:pPr>
            <a:r>
              <a:rPr lang="en-US" sz="2000" b="1" dirty="0">
                <a:solidFill>
                  <a:schemeClr val="accent5">
                    <a:lumMod val="60000"/>
                    <a:lumOff val="40000"/>
                  </a:schemeClr>
                </a:solidFill>
                <a:latin typeface="Book Antiqua" pitchFamily="18" charset="0"/>
              </a:rPr>
              <a:t>Dosage of vitamin B12</a:t>
            </a:r>
          </a:p>
          <a:p>
            <a:r>
              <a:rPr lang="en-US" sz="2000" dirty="0">
                <a:latin typeface="Book Antiqua" pitchFamily="18" charset="0"/>
              </a:rPr>
              <a:t>If there are no neurological symptoms, vitamin B12 is given in a dose of </a:t>
            </a:r>
            <a:r>
              <a:rPr lang="en-US" sz="2000" dirty="0">
                <a:solidFill>
                  <a:schemeClr val="accent5">
                    <a:lumMod val="60000"/>
                    <a:lumOff val="40000"/>
                  </a:schemeClr>
                </a:solidFill>
                <a:latin typeface="Book Antiqua" pitchFamily="18" charset="0"/>
              </a:rPr>
              <a:t>500-1000 micrograms </a:t>
            </a:r>
            <a:r>
              <a:rPr lang="en-US" sz="2000" dirty="0">
                <a:latin typeface="Book Antiqua" pitchFamily="18" charset="0"/>
              </a:rPr>
              <a:t>every other day for two weeks, then 500 micrograms weekly until the blood count normalizes, and then 1 mg every 2-3 months.</a:t>
            </a:r>
          </a:p>
          <a:p>
            <a:r>
              <a:rPr lang="en-US" sz="2000" dirty="0">
                <a:latin typeface="Book Antiqua" pitchFamily="18" charset="0"/>
              </a:rPr>
              <a:t>If neurological symptoms develop, vitamin B12 is given at a dose of </a:t>
            </a:r>
            <a:r>
              <a:rPr lang="en-US" sz="2000" dirty="0">
                <a:solidFill>
                  <a:schemeClr val="accent5">
                    <a:lumMod val="60000"/>
                    <a:lumOff val="40000"/>
                  </a:schemeClr>
                </a:solidFill>
                <a:latin typeface="Book Antiqua" pitchFamily="18" charset="0"/>
              </a:rPr>
              <a:t>1 mg every other day </a:t>
            </a:r>
            <a:r>
              <a:rPr lang="en-US" sz="2000" dirty="0">
                <a:latin typeface="Book Antiqua" pitchFamily="18" charset="0"/>
              </a:rPr>
              <a:t>until improvement is achieved, then 1 mg every 2 months.</a:t>
            </a:r>
          </a:p>
          <a:p>
            <a:r>
              <a:rPr lang="en-US" sz="2000" dirty="0">
                <a:solidFill>
                  <a:schemeClr val="accent5">
                    <a:lumMod val="60000"/>
                    <a:lumOff val="40000"/>
                  </a:schemeClr>
                </a:solidFill>
                <a:latin typeface="Book Antiqua" pitchFamily="18" charset="0"/>
              </a:rPr>
              <a:t>Prophylaxis</a:t>
            </a:r>
            <a:r>
              <a:rPr lang="en-US" sz="2000" dirty="0">
                <a:latin typeface="Book Antiqua" pitchFamily="18" charset="0"/>
              </a:rPr>
              <a:t> of anemia caused by B12 deficiency: </a:t>
            </a:r>
            <a:r>
              <a:rPr lang="en-US" sz="2000" dirty="0">
                <a:solidFill>
                  <a:schemeClr val="accent5">
                    <a:lumMod val="60000"/>
                    <a:lumOff val="40000"/>
                  </a:schemeClr>
                </a:solidFill>
                <a:latin typeface="Book Antiqua" pitchFamily="18" charset="0"/>
              </a:rPr>
              <a:t>1 mg </a:t>
            </a:r>
            <a:r>
              <a:rPr lang="en-US" sz="2000" dirty="0" err="1">
                <a:latin typeface="Book Antiqua" pitchFamily="18" charset="0"/>
              </a:rPr>
              <a:t>hydroxocobalamin</a:t>
            </a:r>
            <a:r>
              <a:rPr lang="en-US" sz="2000" dirty="0">
                <a:latin typeface="Book Antiqua" pitchFamily="18" charset="0"/>
              </a:rPr>
              <a:t> every 2-3 months.</a:t>
            </a:r>
            <a:endParaRPr lang="sr-Latn-RS" sz="2000" dirty="0">
              <a:latin typeface="Book Antiqua" pitchFamily="18" charset="0"/>
            </a:endParaRPr>
          </a:p>
          <a:p>
            <a:pPr marL="82296" indent="0">
              <a:buNone/>
            </a:pPr>
            <a:endParaRPr lang="en-US" sz="2000" dirty="0">
              <a:latin typeface="Book Antiqua" pitchFamily="18" charset="0"/>
            </a:endParaRPr>
          </a:p>
        </p:txBody>
      </p:sp>
    </p:spTree>
    <p:extLst>
      <p:ext uri="{BB962C8B-B14F-4D97-AF65-F5344CB8AC3E}">
        <p14:creationId xmlns:p14="http://schemas.microsoft.com/office/powerpoint/2010/main" val="215572094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115616" y="116632"/>
            <a:ext cx="7498080" cy="5088632"/>
          </a:xfrm>
        </p:spPr>
        <p:txBody>
          <a:bodyPr>
            <a:noAutofit/>
          </a:bodyPr>
          <a:lstStyle/>
          <a:p>
            <a:pPr marL="82296" lvl="0" indent="0" algn="ctr">
              <a:buClr>
                <a:srgbClr val="3891A7"/>
              </a:buClr>
              <a:buNone/>
            </a:pPr>
            <a:r>
              <a:rPr lang="en-US" sz="2000" b="1" dirty="0" err="1">
                <a:solidFill>
                  <a:schemeClr val="accent5">
                    <a:lumMod val="60000"/>
                    <a:lumOff val="40000"/>
                  </a:schemeClr>
                </a:solidFill>
                <a:latin typeface="Book Antiqua" pitchFamily="18" charset="0"/>
              </a:rPr>
              <a:t>Anemias</a:t>
            </a:r>
            <a:r>
              <a:rPr lang="en-US" sz="2000" b="1" dirty="0">
                <a:solidFill>
                  <a:schemeClr val="accent5">
                    <a:lumMod val="60000"/>
                    <a:lumOff val="40000"/>
                  </a:schemeClr>
                </a:solidFill>
                <a:latin typeface="Book Antiqua" pitchFamily="18" charset="0"/>
              </a:rPr>
              <a:t> caused by vitamin B12 deficiency</a:t>
            </a:r>
          </a:p>
          <a:p>
            <a:pPr marL="82296" lvl="0" indent="0" algn="just">
              <a:buClr>
                <a:srgbClr val="3891A7"/>
              </a:buClr>
              <a:buNone/>
            </a:pPr>
            <a:r>
              <a:rPr lang="en-US" sz="2000" dirty="0">
                <a:latin typeface="Book Antiqua" pitchFamily="18" charset="0"/>
              </a:rPr>
              <a:t>Oral </a:t>
            </a:r>
            <a:r>
              <a:rPr lang="en-US" sz="2000" dirty="0" err="1">
                <a:latin typeface="Book Antiqua" pitchFamily="18" charset="0"/>
              </a:rPr>
              <a:t>cobalamin</a:t>
            </a:r>
            <a:r>
              <a:rPr lang="en-US" sz="2000" dirty="0">
                <a:latin typeface="Book Antiqua" pitchFamily="18" charset="0"/>
              </a:rPr>
              <a:t> gives the same results in the treatment of B12 deficiency as the parenteral form.</a:t>
            </a:r>
          </a:p>
          <a:p>
            <a:pPr marL="82296" lvl="0" indent="0" algn="just">
              <a:buClr>
                <a:srgbClr val="3891A7"/>
              </a:buClr>
              <a:buNone/>
            </a:pPr>
            <a:r>
              <a:rPr lang="en-US" sz="2000" dirty="0">
                <a:latin typeface="Book Antiqua" pitchFamily="18" charset="0"/>
              </a:rPr>
              <a:t>Pernicious anemia is the most severe form of this group of </a:t>
            </a:r>
            <a:r>
              <a:rPr lang="en-US" sz="2000" dirty="0" err="1">
                <a:latin typeface="Book Antiqua" pitchFamily="18" charset="0"/>
              </a:rPr>
              <a:t>anemias</a:t>
            </a:r>
            <a:r>
              <a:rPr lang="en-US" sz="2000" dirty="0">
                <a:latin typeface="Book Antiqua" pitchFamily="18" charset="0"/>
              </a:rPr>
              <a:t> and </a:t>
            </a:r>
            <a:r>
              <a:rPr lang="en-US" sz="2000" dirty="0" smtClean="0">
                <a:latin typeface="Book Antiqua" pitchFamily="18" charset="0"/>
              </a:rPr>
              <a:t>demands lifelong </a:t>
            </a:r>
            <a:r>
              <a:rPr lang="en-US" sz="2000" dirty="0">
                <a:latin typeface="Book Antiqua" pitchFamily="18" charset="0"/>
              </a:rPr>
              <a:t>treatment.</a:t>
            </a:r>
          </a:p>
          <a:p>
            <a:pPr marL="82296" lvl="0" indent="0" algn="just">
              <a:buClr>
                <a:srgbClr val="3891A7"/>
              </a:buClr>
              <a:buNone/>
            </a:pPr>
            <a:r>
              <a:rPr lang="en-US" sz="2000" b="1" dirty="0">
                <a:latin typeface="Book Antiqua" pitchFamily="18" charset="0"/>
              </a:rPr>
              <a:t>Patient monitoring</a:t>
            </a:r>
          </a:p>
          <a:p>
            <a:pPr algn="just">
              <a:buClr>
                <a:srgbClr val="3891A7"/>
              </a:buClr>
            </a:pPr>
            <a:r>
              <a:rPr lang="en-US" sz="2000" dirty="0">
                <a:latin typeface="Book Antiqua" pitchFamily="18" charset="0"/>
              </a:rPr>
              <a:t>The hematological picture normalizes in two months. The first control of the complete blood count should be done after fourteen days.</a:t>
            </a:r>
          </a:p>
          <a:p>
            <a:pPr algn="just">
              <a:buClr>
                <a:srgbClr val="3891A7"/>
              </a:buClr>
            </a:pPr>
            <a:r>
              <a:rPr lang="en-US" sz="2000" dirty="0">
                <a:latin typeface="Book Antiqua" pitchFamily="18" charset="0"/>
              </a:rPr>
              <a:t>Reticulocytes should be monitored every two days during the first week. After 5 to 7 days, a rapid reticulocyte crisis occurs, when folic acid reserves are exhausted, so folic acid is introduced into the treatment. Then the level of serum iron should be determined, and if it is low, an oral preparation should be included</a:t>
            </a:r>
          </a:p>
          <a:p>
            <a:pPr algn="just">
              <a:buClr>
                <a:srgbClr val="3891A7"/>
              </a:buClr>
            </a:pPr>
            <a:r>
              <a:rPr lang="en-US" sz="2000" dirty="0">
                <a:latin typeface="Book Antiqua" pitchFamily="18" charset="0"/>
              </a:rPr>
              <a:t>Neurological symptoms and signs are reversible if they last less than six months, and resolve after 6 months of treatment.</a:t>
            </a:r>
          </a:p>
          <a:p>
            <a:pPr algn="just">
              <a:buClr>
                <a:srgbClr val="3891A7"/>
              </a:buClr>
            </a:pPr>
            <a:r>
              <a:rPr lang="en-US" sz="2000" dirty="0">
                <a:latin typeface="Book Antiqua" pitchFamily="18" charset="0"/>
              </a:rPr>
              <a:t>If treatment is not started in time, nerve damage becomes permanent.</a:t>
            </a:r>
          </a:p>
        </p:txBody>
      </p:sp>
    </p:spTree>
    <p:extLst>
      <p:ext uri="{BB962C8B-B14F-4D97-AF65-F5344CB8AC3E}">
        <p14:creationId xmlns:p14="http://schemas.microsoft.com/office/powerpoint/2010/main" val="279934242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87824" y="476672"/>
            <a:ext cx="4030838" cy="5844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5546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232919"/>
            <a:ext cx="6271667"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17009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dirty="0"/>
          </a:p>
        </p:txBody>
      </p:sp>
      <p:sp>
        <p:nvSpPr>
          <p:cNvPr id="3" name="Čuvar mesta za sadržaj 2"/>
          <p:cNvSpPr>
            <a:spLocks noGrp="1"/>
          </p:cNvSpPr>
          <p:nvPr>
            <p:ph idx="1"/>
          </p:nvPr>
        </p:nvSpPr>
        <p:spPr/>
        <p:txBody>
          <a:bodyPr>
            <a:noAutofit/>
          </a:bodyPr>
          <a:lstStyle/>
          <a:p>
            <a:pPr marL="82296" indent="0" algn="ctr">
              <a:buNone/>
            </a:pPr>
            <a:r>
              <a:rPr lang="en-US" sz="2400" b="1" dirty="0" err="1">
                <a:solidFill>
                  <a:schemeClr val="accent5">
                    <a:lumMod val="60000"/>
                    <a:lumOff val="40000"/>
                  </a:schemeClr>
                </a:solidFill>
                <a:latin typeface="Book Antiqua" pitchFamily="18" charset="0"/>
              </a:rPr>
              <a:t>Anemias</a:t>
            </a:r>
            <a:r>
              <a:rPr lang="en-US" sz="2400" b="1" dirty="0">
                <a:solidFill>
                  <a:schemeClr val="accent5">
                    <a:lumMod val="60000"/>
                    <a:lumOff val="40000"/>
                  </a:schemeClr>
                </a:solidFill>
                <a:latin typeface="Book Antiqua" pitchFamily="18" charset="0"/>
              </a:rPr>
              <a:t> caused by folic acid deficiency</a:t>
            </a:r>
          </a:p>
          <a:p>
            <a:pPr marL="82296" indent="0" algn="ctr">
              <a:buNone/>
            </a:pPr>
            <a:endParaRPr lang="en-US" sz="2000" dirty="0">
              <a:latin typeface="Book Antiqua" pitchFamily="18" charset="0"/>
            </a:endParaRPr>
          </a:p>
          <a:p>
            <a:pPr algn="just"/>
            <a:r>
              <a:rPr lang="en-US" sz="2000" dirty="0">
                <a:latin typeface="Book Antiqua" pitchFamily="18" charset="0"/>
              </a:rPr>
              <a:t>The most common causes of folic acid deficiency are insufficient intake, increased needs, or a combination of these causes.</a:t>
            </a:r>
          </a:p>
          <a:p>
            <a:pPr algn="just"/>
            <a:r>
              <a:rPr lang="en-US" sz="2000" dirty="0" smtClean="0">
                <a:latin typeface="Book Antiqua" pitchFamily="18" charset="0"/>
              </a:rPr>
              <a:t>Certain </a:t>
            </a:r>
            <a:r>
              <a:rPr lang="en-US" sz="2000" dirty="0">
                <a:latin typeface="Book Antiqua" pitchFamily="18" charset="0"/>
              </a:rPr>
              <a:t>drugs are </a:t>
            </a:r>
            <a:r>
              <a:rPr lang="en-US" sz="2000" b="1" dirty="0" err="1">
                <a:solidFill>
                  <a:schemeClr val="accent5">
                    <a:lumMod val="60000"/>
                    <a:lumOff val="40000"/>
                  </a:schemeClr>
                </a:solidFill>
                <a:latin typeface="Book Antiqua" pitchFamily="18" charset="0"/>
              </a:rPr>
              <a:t>folate</a:t>
            </a:r>
            <a:r>
              <a:rPr lang="en-US" sz="2000" b="1" dirty="0">
                <a:solidFill>
                  <a:schemeClr val="accent5">
                    <a:lumMod val="60000"/>
                    <a:lumOff val="40000"/>
                  </a:schemeClr>
                </a:solidFill>
                <a:latin typeface="Book Antiqua" pitchFamily="18" charset="0"/>
              </a:rPr>
              <a:t> antagonists </a:t>
            </a:r>
            <a:r>
              <a:rPr lang="en-US" sz="2000" dirty="0">
                <a:solidFill>
                  <a:schemeClr val="accent5">
                    <a:lumMod val="60000"/>
                    <a:lumOff val="40000"/>
                  </a:schemeClr>
                </a:solidFill>
                <a:latin typeface="Book Antiqua" pitchFamily="18" charset="0"/>
              </a:rPr>
              <a:t>(methotrexate, </a:t>
            </a:r>
            <a:r>
              <a:rPr lang="en-US" sz="2000" dirty="0" err="1">
                <a:solidFill>
                  <a:schemeClr val="accent5">
                    <a:lumMod val="60000"/>
                    <a:lumOff val="40000"/>
                  </a:schemeClr>
                </a:solidFill>
                <a:latin typeface="Book Antiqua" pitchFamily="18" charset="0"/>
              </a:rPr>
              <a:t>pyrimethamine</a:t>
            </a:r>
            <a:r>
              <a:rPr lang="en-US" sz="2000" dirty="0">
                <a:solidFill>
                  <a:schemeClr val="accent5">
                    <a:lumMod val="60000"/>
                    <a:lumOff val="40000"/>
                  </a:schemeClr>
                </a:solidFill>
                <a:latin typeface="Book Antiqua" pitchFamily="18" charset="0"/>
              </a:rPr>
              <a:t>, trimethoprim</a:t>
            </a:r>
            <a:r>
              <a:rPr lang="en-US" sz="2000" dirty="0">
                <a:latin typeface="Book Antiqua" pitchFamily="18" charset="0"/>
              </a:rPr>
              <a:t>), and their administration leads to </a:t>
            </a:r>
            <a:r>
              <a:rPr lang="en-US" sz="2000" b="1" dirty="0">
                <a:solidFill>
                  <a:schemeClr val="accent5">
                    <a:lumMod val="60000"/>
                    <a:lumOff val="40000"/>
                  </a:schemeClr>
                </a:solidFill>
                <a:latin typeface="Book Antiqua" pitchFamily="18" charset="0"/>
              </a:rPr>
              <a:t>folic acid deficiency</a:t>
            </a:r>
            <a:r>
              <a:rPr lang="en-US" sz="2000" dirty="0">
                <a:solidFill>
                  <a:schemeClr val="accent5">
                    <a:lumMod val="60000"/>
                    <a:lumOff val="40000"/>
                  </a:schemeClr>
                </a:solidFill>
                <a:latin typeface="Book Antiqua" pitchFamily="18" charset="0"/>
              </a:rPr>
              <a:t>.</a:t>
            </a:r>
          </a:p>
          <a:p>
            <a:pPr algn="just"/>
            <a:r>
              <a:rPr lang="en-US" sz="2000" dirty="0" smtClean="0">
                <a:latin typeface="Book Antiqua" pitchFamily="18" charset="0"/>
              </a:rPr>
              <a:t>In </a:t>
            </a:r>
            <a:r>
              <a:rPr lang="en-US" sz="2000" dirty="0">
                <a:latin typeface="Book Antiqua" pitchFamily="18" charset="0"/>
              </a:rPr>
              <a:t>case of </a:t>
            </a:r>
            <a:r>
              <a:rPr lang="en-US" sz="2000" dirty="0" err="1">
                <a:latin typeface="Book Antiqua" pitchFamily="18" charset="0"/>
              </a:rPr>
              <a:t>megaloblastic</a:t>
            </a:r>
            <a:r>
              <a:rPr lang="en-US" sz="2000" dirty="0">
                <a:latin typeface="Book Antiqua" pitchFamily="18" charset="0"/>
              </a:rPr>
              <a:t> anemia caused by </a:t>
            </a:r>
            <a:r>
              <a:rPr lang="en-US" sz="2000" dirty="0" err="1">
                <a:latin typeface="Book Antiqua" pitchFamily="18" charset="0"/>
              </a:rPr>
              <a:t>folate</a:t>
            </a:r>
            <a:r>
              <a:rPr lang="en-US" sz="2000" dirty="0">
                <a:latin typeface="Book Antiqua" pitchFamily="18" charset="0"/>
              </a:rPr>
              <a:t> deficiency, 5 mg of folic acid is given daily for 4 months, in case of </a:t>
            </a:r>
            <a:r>
              <a:rPr lang="en-US" sz="2000" dirty="0" err="1">
                <a:latin typeface="Book Antiqua" pitchFamily="18" charset="0"/>
              </a:rPr>
              <a:t>malabsorption</a:t>
            </a:r>
            <a:r>
              <a:rPr lang="en-US" sz="2000" dirty="0">
                <a:latin typeface="Book Antiqua" pitchFamily="18" charset="0"/>
              </a:rPr>
              <a:t> up to 15 mg/day.</a:t>
            </a:r>
          </a:p>
          <a:p>
            <a:pPr algn="just"/>
            <a:r>
              <a:rPr lang="en-US" sz="2000" dirty="0" smtClean="0">
                <a:latin typeface="Book Antiqua" pitchFamily="18" charset="0"/>
              </a:rPr>
              <a:t>Higher </a:t>
            </a:r>
            <a:r>
              <a:rPr lang="en-US" sz="2000" dirty="0">
                <a:latin typeface="Book Antiqua" pitchFamily="18" charset="0"/>
              </a:rPr>
              <a:t>doses are recommended in alcoholics and patients taking anticonvulsants.</a:t>
            </a:r>
          </a:p>
        </p:txBody>
      </p:sp>
    </p:spTree>
    <p:extLst>
      <p:ext uri="{BB962C8B-B14F-4D97-AF65-F5344CB8AC3E}">
        <p14:creationId xmlns:p14="http://schemas.microsoft.com/office/powerpoint/2010/main" val="21184818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a:xfrm>
            <a:off x="1331640" y="1556792"/>
            <a:ext cx="7498080" cy="4800600"/>
          </a:xfrm>
        </p:spPr>
        <p:txBody>
          <a:bodyPr>
            <a:normAutofit/>
          </a:bodyPr>
          <a:lstStyle/>
          <a:p>
            <a:pPr marL="82296" lvl="0" indent="0" algn="ctr">
              <a:buClr>
                <a:srgbClr val="3891A7"/>
              </a:buClr>
              <a:buNone/>
            </a:pPr>
            <a:r>
              <a:rPr lang="en-US" sz="2400" b="1" dirty="0" err="1">
                <a:solidFill>
                  <a:schemeClr val="accent5">
                    <a:lumMod val="60000"/>
                    <a:lumOff val="40000"/>
                  </a:schemeClr>
                </a:solidFill>
                <a:latin typeface="Book Antiqua" pitchFamily="18" charset="0"/>
              </a:rPr>
              <a:t>Anemias</a:t>
            </a:r>
            <a:r>
              <a:rPr lang="en-US" sz="2400" b="1" dirty="0">
                <a:solidFill>
                  <a:schemeClr val="accent5">
                    <a:lumMod val="60000"/>
                    <a:lumOff val="40000"/>
                  </a:schemeClr>
                </a:solidFill>
                <a:latin typeface="Book Antiqua" pitchFamily="18" charset="0"/>
              </a:rPr>
              <a:t> caused by folic acid deficiency</a:t>
            </a:r>
          </a:p>
          <a:p>
            <a:pPr marL="82296" lvl="0" indent="0" algn="just">
              <a:buClr>
                <a:srgbClr val="3891A7"/>
              </a:buClr>
              <a:buNone/>
            </a:pPr>
            <a:endParaRPr lang="en-US" sz="2800" dirty="0" smtClean="0">
              <a:latin typeface="Book Antiqua" pitchFamily="18" charset="0"/>
            </a:endParaRPr>
          </a:p>
          <a:p>
            <a:pPr algn="just">
              <a:buClr>
                <a:srgbClr val="3891A7"/>
              </a:buClr>
            </a:pPr>
            <a:r>
              <a:rPr lang="en-US" sz="2000" dirty="0" smtClean="0">
                <a:latin typeface="Book Antiqua" pitchFamily="18" charset="0"/>
              </a:rPr>
              <a:t>The </a:t>
            </a:r>
            <a:r>
              <a:rPr lang="en-US" sz="2000" dirty="0">
                <a:latin typeface="Book Antiqua" pitchFamily="18" charset="0"/>
              </a:rPr>
              <a:t>therapeutic response is similar to the response in the treatment of anemia caused by vitamin B12 deficiency (rapid subjective improvement, </a:t>
            </a:r>
            <a:r>
              <a:rPr lang="en-US" sz="2000" dirty="0" err="1">
                <a:latin typeface="Book Antiqua" pitchFamily="18" charset="0"/>
              </a:rPr>
              <a:t>reticulocytosis</a:t>
            </a:r>
            <a:r>
              <a:rPr lang="en-US" sz="2000" dirty="0">
                <a:latin typeface="Book Antiqua" pitchFamily="18" charset="0"/>
              </a:rPr>
              <a:t> after 5 - 7 days and complete correction of the hematological disorder after 2 months)</a:t>
            </a:r>
          </a:p>
          <a:p>
            <a:pPr marL="82296" lvl="0" indent="0" algn="just">
              <a:buClr>
                <a:srgbClr val="3891A7"/>
              </a:buClr>
              <a:buNone/>
            </a:pPr>
            <a:r>
              <a:rPr lang="en-US" sz="2000" b="1" dirty="0">
                <a:solidFill>
                  <a:schemeClr val="accent5">
                    <a:lumMod val="60000"/>
                    <a:lumOff val="40000"/>
                  </a:schemeClr>
                </a:solidFill>
                <a:latin typeface="Book Antiqua" pitchFamily="18" charset="0"/>
              </a:rPr>
              <a:t>Note</a:t>
            </a:r>
          </a:p>
          <a:p>
            <a:pPr algn="just">
              <a:buClr>
                <a:srgbClr val="3891A7"/>
              </a:buClr>
            </a:pPr>
            <a:r>
              <a:rPr lang="en-US" sz="2000" dirty="0">
                <a:latin typeface="Book Antiqua" pitchFamily="18" charset="0"/>
              </a:rPr>
              <a:t>When vitamin B12 deficiency anemia is suspected, folic acid should not be given without vitamin B12, as this may precipitate or worsen neurological damage, although high doses of folic acid may induce a hematological response.</a:t>
            </a:r>
          </a:p>
        </p:txBody>
      </p:sp>
    </p:spTree>
    <p:extLst>
      <p:ext uri="{BB962C8B-B14F-4D97-AF65-F5344CB8AC3E}">
        <p14:creationId xmlns:p14="http://schemas.microsoft.com/office/powerpoint/2010/main" val="21510746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lnSpcReduction="10000"/>
          </a:bodyPr>
          <a:lstStyle/>
          <a:p>
            <a:pPr marL="82296" indent="0">
              <a:buNone/>
            </a:pPr>
            <a:r>
              <a:rPr lang="en-US" sz="2400" b="1" dirty="0" smtClean="0">
                <a:solidFill>
                  <a:schemeClr val="accent5">
                    <a:lumMod val="60000"/>
                    <a:lumOff val="40000"/>
                  </a:schemeClr>
                </a:solidFill>
                <a:latin typeface="Book Antiqua" pitchFamily="18" charset="0"/>
              </a:rPr>
              <a:t>Indications </a:t>
            </a:r>
            <a:r>
              <a:rPr lang="en-US" sz="2400" b="1" dirty="0">
                <a:solidFill>
                  <a:schemeClr val="accent5">
                    <a:lumMod val="60000"/>
                    <a:lumOff val="40000"/>
                  </a:schemeClr>
                </a:solidFill>
                <a:latin typeface="Book Antiqua" pitchFamily="18" charset="0"/>
              </a:rPr>
              <a:t>for referral to an internist (hematologist)</a:t>
            </a:r>
          </a:p>
          <a:p>
            <a:pPr marL="82296" indent="0">
              <a:buNone/>
            </a:pPr>
            <a:r>
              <a:rPr lang="en-US" sz="2400" dirty="0">
                <a:latin typeface="Book Antiqua" pitchFamily="18" charset="0"/>
              </a:rPr>
              <a:t>The patient is referred for a consultative examination:</a:t>
            </a:r>
          </a:p>
          <a:p>
            <a:r>
              <a:rPr lang="en-US" sz="2400" dirty="0">
                <a:latin typeface="Book Antiqua" pitchFamily="18" charset="0"/>
              </a:rPr>
              <a:t>When additional testing is needed to differentiate the type of anemia,</a:t>
            </a:r>
          </a:p>
          <a:p>
            <a:r>
              <a:rPr lang="en-US" sz="2400" dirty="0">
                <a:latin typeface="Book Antiqua" pitchFamily="18" charset="0"/>
              </a:rPr>
              <a:t>When the applied therapy does not give the expected results,</a:t>
            </a:r>
          </a:p>
          <a:p>
            <a:r>
              <a:rPr lang="en-US" sz="2400" dirty="0">
                <a:latin typeface="Book Antiqua" pitchFamily="18" charset="0"/>
              </a:rPr>
              <a:t>In the case of anemia of a chronic disease (secondary anemia) for the treatment of the underlying disease,</a:t>
            </a:r>
          </a:p>
          <a:p>
            <a:r>
              <a:rPr lang="en-US" sz="2400" dirty="0">
                <a:latin typeface="Book Antiqua" pitchFamily="18" charset="0"/>
              </a:rPr>
              <a:t>Patients with acutely developed anemia and due to transfusion are referred to hospitalization.</a:t>
            </a:r>
          </a:p>
        </p:txBody>
      </p:sp>
    </p:spTree>
    <p:extLst>
      <p:ext uri="{BB962C8B-B14F-4D97-AF65-F5344CB8AC3E}">
        <p14:creationId xmlns:p14="http://schemas.microsoft.com/office/powerpoint/2010/main" val="4084910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dirty="0"/>
          </a:p>
        </p:txBody>
      </p:sp>
      <p:sp>
        <p:nvSpPr>
          <p:cNvPr id="3" name="Čuvar mesta za sadržaj 2"/>
          <p:cNvSpPr>
            <a:spLocks noGrp="1"/>
          </p:cNvSpPr>
          <p:nvPr>
            <p:ph idx="1"/>
          </p:nvPr>
        </p:nvSpPr>
        <p:spPr>
          <a:xfrm>
            <a:off x="1331640" y="1484784"/>
            <a:ext cx="7498080" cy="4800600"/>
          </a:xfrm>
        </p:spPr>
        <p:txBody>
          <a:bodyPr>
            <a:normAutofit fontScale="92500"/>
          </a:bodyPr>
          <a:lstStyle/>
          <a:p>
            <a:pPr marL="82296" indent="0">
              <a:buNone/>
            </a:pPr>
            <a:r>
              <a:rPr lang="en-US" b="1" dirty="0" smtClean="0">
                <a:solidFill>
                  <a:schemeClr val="accent5">
                    <a:lumMod val="60000"/>
                    <a:lumOff val="40000"/>
                  </a:schemeClr>
                </a:solidFill>
                <a:latin typeface="Book Antiqua" pitchFamily="18" charset="0"/>
              </a:rPr>
              <a:t>It is </a:t>
            </a:r>
            <a:r>
              <a:rPr lang="en-US" b="1" dirty="0">
                <a:solidFill>
                  <a:schemeClr val="accent5">
                    <a:lumMod val="60000"/>
                    <a:lumOff val="40000"/>
                  </a:schemeClr>
                </a:solidFill>
                <a:latin typeface="Book Antiqua" pitchFamily="18" charset="0"/>
              </a:rPr>
              <a:t>good to know</a:t>
            </a:r>
          </a:p>
          <a:p>
            <a:pPr algn="just"/>
            <a:r>
              <a:rPr lang="en-US" sz="2600" dirty="0">
                <a:latin typeface="Book Antiqua" pitchFamily="18" charset="0"/>
              </a:rPr>
              <a:t>A well-taken anamnesis, a detailed clinical examination, and a detailed analysis of blood parameters enable the diagnosis of most </a:t>
            </a:r>
            <a:r>
              <a:rPr lang="en-US" sz="2600" dirty="0" err="1">
                <a:latin typeface="Book Antiqua" pitchFamily="18" charset="0"/>
              </a:rPr>
              <a:t>anemias</a:t>
            </a:r>
            <a:endParaRPr lang="en-US" sz="2600" dirty="0">
              <a:latin typeface="Book Antiqua" pitchFamily="18" charset="0"/>
            </a:endParaRPr>
          </a:p>
          <a:p>
            <a:pPr algn="just"/>
            <a:r>
              <a:rPr lang="en-US" sz="2600" dirty="0">
                <a:latin typeface="Book Antiqua" pitchFamily="18" charset="0"/>
              </a:rPr>
              <a:t>Microcytic anemia is not identical to iron deficiency</a:t>
            </a:r>
          </a:p>
          <a:p>
            <a:pPr algn="just"/>
            <a:r>
              <a:rPr lang="en-US" sz="2600" dirty="0">
                <a:latin typeface="Book Antiqua" pitchFamily="18" charset="0"/>
              </a:rPr>
              <a:t>Pernicious anemia requires lifelong treatment</a:t>
            </a:r>
          </a:p>
          <a:p>
            <a:pPr algn="just"/>
            <a:r>
              <a:rPr lang="en-US" sz="2600" dirty="0">
                <a:latin typeface="Book Antiqua" pitchFamily="18" charset="0"/>
              </a:rPr>
              <a:t>During treatment of anemia, evaluation of treatment effects is required</a:t>
            </a:r>
          </a:p>
          <a:p>
            <a:pPr algn="just"/>
            <a:r>
              <a:rPr lang="en-US" sz="2600" dirty="0">
                <a:latin typeface="Book Antiqua" pitchFamily="18" charset="0"/>
              </a:rPr>
              <a:t>The underlying cause of anemia needs to be treated</a:t>
            </a:r>
          </a:p>
          <a:p>
            <a:pPr algn="just"/>
            <a:r>
              <a:rPr lang="en-US" sz="2600" dirty="0">
                <a:latin typeface="Book Antiqua" pitchFamily="18" charset="0"/>
              </a:rPr>
              <a:t>Treatment should last long enough</a:t>
            </a:r>
          </a:p>
        </p:txBody>
      </p:sp>
    </p:spTree>
    <p:extLst>
      <p:ext uri="{BB962C8B-B14F-4D97-AF65-F5344CB8AC3E}">
        <p14:creationId xmlns:p14="http://schemas.microsoft.com/office/powerpoint/2010/main" val="25882793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404372" y="116632"/>
            <a:ext cx="7498080" cy="1143000"/>
          </a:xfrm>
        </p:spPr>
        <p:txBody>
          <a:bodyPr>
            <a:normAutofit/>
          </a:bodyPr>
          <a:lstStyle/>
          <a:p>
            <a:pPr algn="ctr"/>
            <a:r>
              <a:rPr lang="en-US" sz="2800" b="1" dirty="0">
                <a:solidFill>
                  <a:schemeClr val="accent5">
                    <a:lumMod val="60000"/>
                    <a:lumOff val="40000"/>
                  </a:schemeClr>
                </a:solidFill>
                <a:effectLst/>
                <a:latin typeface="Book Antiqua" pitchFamily="18" charset="0"/>
              </a:rPr>
              <a:t>Recommendations for the </a:t>
            </a:r>
            <a:r>
              <a:rPr lang="en-US" sz="2800" b="1" dirty="0" smtClean="0">
                <a:solidFill>
                  <a:schemeClr val="accent5">
                    <a:lumMod val="60000"/>
                    <a:lumOff val="40000"/>
                  </a:schemeClr>
                </a:solidFill>
                <a:effectLst/>
                <a:latin typeface="Book Antiqua" pitchFamily="18" charset="0"/>
              </a:rPr>
              <a:t>patients</a:t>
            </a:r>
            <a:endParaRPr lang="en-US" sz="2800" b="1" dirty="0">
              <a:solidFill>
                <a:schemeClr val="accent5">
                  <a:lumMod val="60000"/>
                  <a:lumOff val="40000"/>
                </a:schemeClr>
              </a:solidFill>
              <a:effectLst/>
              <a:latin typeface="Book Antiqua" pitchFamily="18" charset="0"/>
            </a:endParaRPr>
          </a:p>
        </p:txBody>
      </p:sp>
      <p:sp>
        <p:nvSpPr>
          <p:cNvPr id="3" name="Čuvar mesta za sadržaj 2"/>
          <p:cNvSpPr>
            <a:spLocks noGrp="1"/>
          </p:cNvSpPr>
          <p:nvPr>
            <p:ph idx="1"/>
          </p:nvPr>
        </p:nvSpPr>
        <p:spPr>
          <a:xfrm>
            <a:off x="1368672" y="1052736"/>
            <a:ext cx="7498080" cy="4800600"/>
          </a:xfrm>
        </p:spPr>
        <p:txBody>
          <a:bodyPr>
            <a:normAutofit fontScale="40000" lnSpcReduction="20000"/>
          </a:bodyPr>
          <a:lstStyle/>
          <a:p>
            <a:pPr marL="82296" indent="0">
              <a:buNone/>
            </a:pPr>
            <a:r>
              <a:rPr lang="en-US" sz="6000" b="1" dirty="0" smtClean="0">
                <a:solidFill>
                  <a:schemeClr val="accent5">
                    <a:lumMod val="60000"/>
                    <a:lumOff val="40000"/>
                  </a:schemeClr>
                </a:solidFill>
                <a:latin typeface="Book Antiqua" pitchFamily="18" charset="0"/>
              </a:rPr>
              <a:t>Iron</a:t>
            </a:r>
            <a:endParaRPr lang="en-US" sz="6000" b="1" dirty="0">
              <a:solidFill>
                <a:schemeClr val="accent5">
                  <a:lumMod val="60000"/>
                  <a:lumOff val="40000"/>
                </a:schemeClr>
              </a:solidFill>
              <a:latin typeface="Book Antiqua" pitchFamily="18" charset="0"/>
            </a:endParaRPr>
          </a:p>
          <a:p>
            <a:pPr marL="82296" indent="0" algn="just">
              <a:buNone/>
            </a:pPr>
            <a:r>
              <a:rPr lang="en-US" sz="5000" dirty="0">
                <a:latin typeface="Book Antiqua" pitchFamily="18" charset="0"/>
              </a:rPr>
              <a:t>"</a:t>
            </a:r>
            <a:r>
              <a:rPr lang="en-US" sz="5000" dirty="0" err="1" smtClean="0">
                <a:latin typeface="Book Antiqua" pitchFamily="18" charset="0"/>
              </a:rPr>
              <a:t>Heme”iron</a:t>
            </a:r>
            <a:r>
              <a:rPr lang="en-US" sz="5000" dirty="0" smtClean="0">
                <a:latin typeface="Book Antiqua" pitchFamily="18" charset="0"/>
              </a:rPr>
              <a:t> </a:t>
            </a:r>
            <a:r>
              <a:rPr lang="en-US" sz="5000" dirty="0">
                <a:latin typeface="Book Antiqua" pitchFamily="18" charset="0"/>
              </a:rPr>
              <a:t>is highly bioavailable iron and its absorption is independent of the presence of other factors in food. It is found in red meat, fish and chicken.</a:t>
            </a:r>
          </a:p>
          <a:p>
            <a:pPr marL="82296" indent="0" algn="just">
              <a:buNone/>
            </a:pPr>
            <a:r>
              <a:rPr lang="en-US" sz="5000" dirty="0">
                <a:latin typeface="Book Antiqua" pitchFamily="18" charset="0"/>
              </a:rPr>
              <a:t>"Non-</a:t>
            </a:r>
            <a:r>
              <a:rPr lang="en-US" sz="5000" dirty="0" err="1">
                <a:latin typeface="Book Antiqua" pitchFamily="18" charset="0"/>
              </a:rPr>
              <a:t>heme</a:t>
            </a:r>
            <a:r>
              <a:rPr lang="en-US" sz="5000" dirty="0">
                <a:latin typeface="Book Antiqua" pitchFamily="18" charset="0"/>
              </a:rPr>
              <a:t>" iron is less well absorbed than the </a:t>
            </a:r>
            <a:r>
              <a:rPr lang="en-US" sz="5000" dirty="0" err="1">
                <a:latin typeface="Book Antiqua" pitchFamily="18" charset="0"/>
              </a:rPr>
              <a:t>heme</a:t>
            </a:r>
            <a:r>
              <a:rPr lang="en-US" sz="5000" dirty="0">
                <a:latin typeface="Book Antiqua" pitchFamily="18" charset="0"/>
              </a:rPr>
              <a:t> form, and its absorption is affected by ingredients from other foods. It is found in fruits, vegetables, grains and dairy products.</a:t>
            </a:r>
          </a:p>
          <a:p>
            <a:pPr marL="82296" indent="0" algn="just">
              <a:buNone/>
            </a:pPr>
            <a:r>
              <a:rPr lang="en-US" sz="5000" dirty="0">
                <a:latin typeface="Book Antiqua" pitchFamily="18" charset="0"/>
              </a:rPr>
              <a:t>Factors that affect iron absorption include those that reduce stomach acidity, H. pylori infection, tannins (tea), polyphenols (coffee, fruit teas, cocoa), calcium and phosphate (antacids), and calcium tablets.</a:t>
            </a:r>
          </a:p>
          <a:p>
            <a:pPr marL="82296" indent="0" algn="just">
              <a:buNone/>
            </a:pPr>
            <a:r>
              <a:rPr lang="en-US" sz="5000" dirty="0">
                <a:latin typeface="Book Antiqua" pitchFamily="18" charset="0"/>
              </a:rPr>
              <a:t>Factors that improve the absorption of iron from food are: meat, lemon juice, vitamin C (broccoli, cranberry, tomato, spinach).</a:t>
            </a: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28184" y="4747659"/>
            <a:ext cx="2746276" cy="1996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58383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1331640" y="188640"/>
            <a:ext cx="7498080" cy="1143000"/>
          </a:xfrm>
        </p:spPr>
        <p:txBody>
          <a:bodyPr>
            <a:noAutofit/>
          </a:bodyPr>
          <a:lstStyle/>
          <a:p>
            <a:pPr algn="ctr"/>
            <a:r>
              <a:rPr lang="en-US" sz="3600" dirty="0" err="1">
                <a:effectLst/>
                <a:latin typeface="Book Antiqua" pitchFamily="18" charset="0"/>
              </a:rPr>
              <a:t>Anemias</a:t>
            </a:r>
            <a:r>
              <a:rPr lang="en-US" sz="3600" dirty="0">
                <a:effectLst/>
                <a:latin typeface="Book Antiqua" pitchFamily="18" charset="0"/>
              </a:rPr>
              <a:t>, pharmacotherapy, significance</a:t>
            </a:r>
          </a:p>
        </p:txBody>
      </p:sp>
      <p:sp>
        <p:nvSpPr>
          <p:cNvPr id="3" name="Čuvar mesta za sadržaj 2"/>
          <p:cNvSpPr>
            <a:spLocks noGrp="1"/>
          </p:cNvSpPr>
          <p:nvPr>
            <p:ph idx="1"/>
          </p:nvPr>
        </p:nvSpPr>
        <p:spPr/>
        <p:txBody>
          <a:bodyPr>
            <a:normAutofit fontScale="70000" lnSpcReduction="20000"/>
          </a:bodyPr>
          <a:lstStyle/>
          <a:p>
            <a:pPr marL="82296" indent="0">
              <a:buNone/>
            </a:pPr>
            <a:r>
              <a:rPr lang="en-US" b="1" dirty="0">
                <a:solidFill>
                  <a:schemeClr val="accent5">
                    <a:lumMod val="60000"/>
                    <a:lumOff val="40000"/>
                  </a:schemeClr>
                </a:solidFill>
                <a:latin typeface="Book Antiqua" pitchFamily="18" charset="0"/>
              </a:rPr>
              <a:t>Classification</a:t>
            </a:r>
          </a:p>
          <a:p>
            <a:pPr marL="82296" indent="0">
              <a:buNone/>
            </a:pPr>
            <a:endParaRPr lang="en-US" b="1" dirty="0">
              <a:solidFill>
                <a:schemeClr val="accent5">
                  <a:lumMod val="60000"/>
                  <a:lumOff val="40000"/>
                </a:schemeClr>
              </a:solidFill>
              <a:latin typeface="Book Antiqua" pitchFamily="18" charset="0"/>
            </a:endParaRPr>
          </a:p>
          <a:p>
            <a:pPr marL="82296" indent="0">
              <a:buNone/>
            </a:pPr>
            <a:r>
              <a:rPr lang="en-US" b="1" dirty="0">
                <a:solidFill>
                  <a:schemeClr val="accent5">
                    <a:lumMod val="60000"/>
                    <a:lumOff val="40000"/>
                  </a:schemeClr>
                </a:solidFill>
                <a:latin typeface="Book Antiqua" pitchFamily="18" charset="0"/>
              </a:rPr>
              <a:t>1. Etiological classification</a:t>
            </a:r>
          </a:p>
          <a:p>
            <a:r>
              <a:rPr lang="en-US" dirty="0" smtClean="0">
                <a:latin typeface="Book Antiqua" pitchFamily="18" charset="0"/>
              </a:rPr>
              <a:t>Anemia caused by reduced </a:t>
            </a:r>
            <a:r>
              <a:rPr lang="en-US" dirty="0">
                <a:latin typeface="Book Antiqua" pitchFamily="18" charset="0"/>
              </a:rPr>
              <a:t>erythropoiesis</a:t>
            </a:r>
          </a:p>
          <a:p>
            <a:r>
              <a:rPr lang="en-US" dirty="0">
                <a:latin typeface="Book Antiqua" pitchFamily="18" charset="0"/>
              </a:rPr>
              <a:t>Anemia </a:t>
            </a:r>
            <a:r>
              <a:rPr lang="en-US" dirty="0" smtClean="0">
                <a:latin typeface="Book Antiqua" pitchFamily="18" charset="0"/>
              </a:rPr>
              <a:t>caused by increased </a:t>
            </a:r>
            <a:r>
              <a:rPr lang="en-US" dirty="0">
                <a:latin typeface="Book Antiqua" pitchFamily="18" charset="0"/>
              </a:rPr>
              <a:t>destruction of erythrocytes</a:t>
            </a:r>
          </a:p>
          <a:p>
            <a:r>
              <a:rPr lang="en-US" dirty="0">
                <a:latin typeface="Book Antiqua" pitchFamily="18" charset="0"/>
              </a:rPr>
              <a:t>Anemia </a:t>
            </a:r>
            <a:r>
              <a:rPr lang="en-US" dirty="0" smtClean="0">
                <a:latin typeface="Book Antiqua" pitchFamily="18" charset="0"/>
              </a:rPr>
              <a:t>caused by blood </a:t>
            </a:r>
            <a:r>
              <a:rPr lang="en-US" dirty="0">
                <a:latin typeface="Book Antiqua" pitchFamily="18" charset="0"/>
              </a:rPr>
              <a:t>loss</a:t>
            </a:r>
          </a:p>
          <a:p>
            <a:pPr marL="82296" indent="0">
              <a:buNone/>
            </a:pPr>
            <a:endParaRPr lang="en-US" dirty="0">
              <a:latin typeface="Book Antiqua" pitchFamily="18" charset="0"/>
            </a:endParaRPr>
          </a:p>
          <a:p>
            <a:pPr marL="82296" indent="0">
              <a:buNone/>
            </a:pPr>
            <a:r>
              <a:rPr lang="en-US" b="1" dirty="0">
                <a:solidFill>
                  <a:schemeClr val="accent5">
                    <a:lumMod val="60000"/>
                    <a:lumOff val="40000"/>
                  </a:schemeClr>
                </a:solidFill>
                <a:latin typeface="Book Antiqua" pitchFamily="18" charset="0"/>
              </a:rPr>
              <a:t>2. Morphological classification</a:t>
            </a:r>
          </a:p>
          <a:p>
            <a:pPr marL="82296" indent="0">
              <a:buNone/>
            </a:pPr>
            <a:r>
              <a:rPr lang="en-US" dirty="0">
                <a:latin typeface="Book Antiqua" pitchFamily="18" charset="0"/>
              </a:rPr>
              <a:t>According to the size of blood cells, i.e. MCV, </a:t>
            </a:r>
            <a:r>
              <a:rPr lang="en-US" dirty="0" err="1">
                <a:latin typeface="Book Antiqua" pitchFamily="18" charset="0"/>
              </a:rPr>
              <a:t>anemias</a:t>
            </a:r>
            <a:r>
              <a:rPr lang="en-US" dirty="0">
                <a:latin typeface="Book Antiqua" pitchFamily="18" charset="0"/>
              </a:rPr>
              <a:t> can be divided into:</a:t>
            </a:r>
          </a:p>
          <a:p>
            <a:r>
              <a:rPr lang="en-US" dirty="0">
                <a:latin typeface="Book Antiqua" pitchFamily="18" charset="0"/>
              </a:rPr>
              <a:t> microcytic,</a:t>
            </a:r>
          </a:p>
          <a:p>
            <a:r>
              <a:rPr lang="en-US" dirty="0">
                <a:latin typeface="Book Antiqua" pitchFamily="18" charset="0"/>
              </a:rPr>
              <a:t> normocytic,</a:t>
            </a:r>
          </a:p>
          <a:p>
            <a:r>
              <a:rPr lang="en-US" dirty="0">
                <a:latin typeface="Book Antiqua" pitchFamily="18" charset="0"/>
              </a:rPr>
              <a:t> </a:t>
            </a:r>
            <a:r>
              <a:rPr lang="en-US" dirty="0" smtClean="0">
                <a:latin typeface="Book Antiqua" pitchFamily="18" charset="0"/>
              </a:rPr>
              <a:t>macrocytic</a:t>
            </a:r>
            <a:r>
              <a:rPr lang="en-US" dirty="0">
                <a:latin typeface="Book Antiqua" pitchFamily="18" charset="0"/>
              </a:rPr>
              <a:t>.</a:t>
            </a:r>
          </a:p>
        </p:txBody>
      </p:sp>
    </p:spTree>
    <p:extLst>
      <p:ext uri="{BB962C8B-B14F-4D97-AF65-F5344CB8AC3E}">
        <p14:creationId xmlns:p14="http://schemas.microsoft.com/office/powerpoint/2010/main" val="18353227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6025" y="673100"/>
            <a:ext cx="4170363" cy="551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54590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p:txBody>
          <a:bodyPr>
            <a:normAutofit/>
          </a:bodyPr>
          <a:lstStyle/>
          <a:p>
            <a:pPr marL="82296" indent="0">
              <a:buNone/>
            </a:pPr>
            <a:r>
              <a:rPr lang="en-US" sz="2400" b="1" dirty="0">
                <a:solidFill>
                  <a:schemeClr val="accent5">
                    <a:lumMod val="60000"/>
                    <a:lumOff val="40000"/>
                  </a:schemeClr>
                </a:solidFill>
                <a:latin typeface="Book Antiqua" pitchFamily="18" charset="0"/>
              </a:rPr>
              <a:t>Vitamin B12</a:t>
            </a:r>
          </a:p>
          <a:p>
            <a:r>
              <a:rPr lang="en-US" sz="2000" dirty="0">
                <a:latin typeface="Book Antiqua" pitchFamily="18" charset="0"/>
              </a:rPr>
              <a:t>The sources of this vitamin are almost exclusively foods of animal origin.</a:t>
            </a:r>
          </a:p>
          <a:p>
            <a:r>
              <a:rPr lang="en-US" sz="2000" dirty="0">
                <a:latin typeface="Book Antiqua" pitchFamily="18" charset="0"/>
              </a:rPr>
              <a:t>It is destroyed by elevated temperature, light, acids and alkalis.</a:t>
            </a:r>
          </a:p>
          <a:p>
            <a:r>
              <a:rPr lang="en-US" sz="2000" dirty="0">
                <a:latin typeface="Book Antiqua" pitchFamily="18" charset="0"/>
              </a:rPr>
              <a:t>Natural sources are: offal, milk, meat, eggs, cheese, fish and shellfish.</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0112" y="4293096"/>
            <a:ext cx="3022354" cy="2275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718194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187624" y="620688"/>
            <a:ext cx="7498080" cy="4800600"/>
          </a:xfrm>
        </p:spPr>
        <p:txBody>
          <a:bodyPr>
            <a:normAutofit/>
          </a:bodyPr>
          <a:lstStyle/>
          <a:p>
            <a:pPr marL="82296" indent="0">
              <a:buNone/>
            </a:pPr>
            <a:r>
              <a:rPr lang="en-US" sz="2200" b="1" dirty="0">
                <a:solidFill>
                  <a:schemeClr val="accent5">
                    <a:lumMod val="60000"/>
                    <a:lumOff val="40000"/>
                  </a:schemeClr>
                </a:solidFill>
                <a:latin typeface="Book Antiqua" pitchFamily="18" charset="0"/>
              </a:rPr>
              <a:t>Folic acid</a:t>
            </a:r>
          </a:p>
          <a:p>
            <a:pPr algn="just"/>
            <a:r>
              <a:rPr lang="en-US" sz="2200" dirty="0">
                <a:latin typeface="Book Antiqua" pitchFamily="18" charset="0"/>
              </a:rPr>
              <a:t>The following foods contain folic acid: green leafy vegetables, offal, peas, milk, eggs, beans, peanuts, wheat germ, tuna, oysters, salmon, broad beans, tomatoes, spinach, baker's yeast, asparagus, Brussels sprouts.</a:t>
            </a:r>
          </a:p>
          <a:p>
            <a:pPr algn="just"/>
            <a:r>
              <a:rPr lang="en-US" sz="2200" dirty="0">
                <a:latin typeface="Book Antiqua" pitchFamily="18" charset="0"/>
              </a:rPr>
              <a:t>Folic acid is destroyed by light (UV), heat (cooking and heat preservation) and acidic solutions. Some forms are unstable in air. Excess ingested folic acid is excreted from the </a:t>
            </a:r>
            <a:r>
              <a:rPr lang="en-US" sz="2200" dirty="0" smtClean="0">
                <a:latin typeface="Book Antiqua" pitchFamily="18" charset="0"/>
              </a:rPr>
              <a:t>body.</a:t>
            </a:r>
            <a:endParaRPr lang="en-US" sz="2200" dirty="0">
              <a:latin typeface="Book Antiqua" pitchFamily="18" charset="0"/>
            </a:endParaRPr>
          </a:p>
          <a:p>
            <a:pPr marL="82296" indent="0">
              <a:buNone/>
            </a:pPr>
            <a:endParaRPr lang="en-US" sz="2400" dirty="0">
              <a:latin typeface="Book Antiqua" pitchFamily="18" charset="0"/>
            </a:endParaRPr>
          </a:p>
        </p:txBody>
      </p:sp>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0112" y="4797152"/>
            <a:ext cx="3381783" cy="1902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57981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331640" y="2063407"/>
            <a:ext cx="7498080" cy="4800600"/>
          </a:xfrm>
        </p:spPr>
        <p:txBody>
          <a:bodyPr>
            <a:normAutofit/>
          </a:bodyPr>
          <a:lstStyle/>
          <a:p>
            <a:pPr marL="82296" indent="0" algn="ctr">
              <a:buNone/>
            </a:pPr>
            <a:r>
              <a:rPr lang="en-US" b="1" dirty="0" smtClean="0">
                <a:solidFill>
                  <a:schemeClr val="accent5">
                    <a:lumMod val="60000"/>
                    <a:lumOff val="40000"/>
                  </a:schemeClr>
                </a:solidFill>
                <a:latin typeface="Book Antiqua" pitchFamily="18" charset="0"/>
              </a:rPr>
              <a:t>THERAPEUTIC APPROACHES </a:t>
            </a:r>
          </a:p>
          <a:p>
            <a:pPr marL="82296" indent="0" algn="ctr">
              <a:buNone/>
            </a:pPr>
            <a:endParaRPr lang="en-US" b="1" dirty="0">
              <a:solidFill>
                <a:schemeClr val="accent5">
                  <a:lumMod val="60000"/>
                  <a:lumOff val="40000"/>
                </a:schemeClr>
              </a:solidFill>
              <a:latin typeface="Book Antiqua" pitchFamily="18" charset="0"/>
            </a:endParaRPr>
          </a:p>
          <a:p>
            <a:pPr marL="82296" indent="0" algn="ctr">
              <a:buNone/>
            </a:pPr>
            <a:r>
              <a:rPr lang="en-US" sz="2400" b="1" dirty="0" smtClean="0">
                <a:solidFill>
                  <a:schemeClr val="accent5">
                    <a:lumMod val="60000"/>
                    <a:lumOff val="40000"/>
                  </a:schemeClr>
                </a:solidFill>
                <a:latin typeface="Book Antiqua" pitchFamily="18" charset="0"/>
              </a:rPr>
              <a:t>-Vitamin B12-</a:t>
            </a:r>
          </a:p>
          <a:p>
            <a:pPr marL="82296" indent="0" algn="ctr">
              <a:buNone/>
            </a:pPr>
            <a:r>
              <a:rPr lang="en-US" sz="2400" b="1" dirty="0" smtClean="0">
                <a:solidFill>
                  <a:schemeClr val="accent5">
                    <a:lumMod val="60000"/>
                    <a:lumOff val="40000"/>
                  </a:schemeClr>
                </a:solidFill>
                <a:latin typeface="Book Antiqua" pitchFamily="18" charset="0"/>
              </a:rPr>
              <a:t>-Folic acid-</a:t>
            </a:r>
          </a:p>
          <a:p>
            <a:pPr marL="82296" indent="0" algn="ctr">
              <a:buNone/>
            </a:pPr>
            <a:r>
              <a:rPr lang="en-US" sz="2400" b="1" dirty="0" smtClean="0">
                <a:solidFill>
                  <a:schemeClr val="accent5">
                    <a:lumMod val="60000"/>
                    <a:lumOff val="40000"/>
                  </a:schemeClr>
                </a:solidFill>
                <a:latin typeface="Book Antiqua" pitchFamily="18" charset="0"/>
              </a:rPr>
              <a:t>-Iron preparations-</a:t>
            </a:r>
          </a:p>
          <a:p>
            <a:pPr marL="82296" indent="0" algn="ctr">
              <a:buNone/>
            </a:pPr>
            <a:endParaRPr lang="en-US" sz="2400" b="1" dirty="0">
              <a:solidFill>
                <a:schemeClr val="accent5">
                  <a:lumMod val="60000"/>
                  <a:lumOff val="40000"/>
                </a:schemeClr>
              </a:solidFill>
              <a:latin typeface="Book Antiqua" pitchFamily="18" charset="0"/>
            </a:endParaRPr>
          </a:p>
        </p:txBody>
      </p:sp>
    </p:spTree>
    <p:extLst>
      <p:ext uri="{BB962C8B-B14F-4D97-AF65-F5344CB8AC3E}">
        <p14:creationId xmlns:p14="http://schemas.microsoft.com/office/powerpoint/2010/main" val="371888388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043608" y="188640"/>
            <a:ext cx="7498080" cy="5736704"/>
          </a:xfrm>
        </p:spPr>
        <p:txBody>
          <a:bodyPr>
            <a:normAutofit fontScale="92500" lnSpcReduction="10000"/>
          </a:bodyPr>
          <a:lstStyle/>
          <a:p>
            <a:pPr marL="82296" indent="0" algn="ctr">
              <a:buNone/>
            </a:pPr>
            <a:r>
              <a:rPr lang="en-US" sz="2000" b="1" dirty="0">
                <a:solidFill>
                  <a:schemeClr val="accent5">
                    <a:lumMod val="60000"/>
                    <a:lumOff val="40000"/>
                  </a:schemeClr>
                </a:solidFill>
                <a:latin typeface="Book Antiqua" pitchFamily="18" charset="0"/>
              </a:rPr>
              <a:t>VITAMIN </a:t>
            </a:r>
            <a:r>
              <a:rPr lang="en-US" sz="2000" b="1" dirty="0" smtClean="0">
                <a:solidFill>
                  <a:schemeClr val="accent5">
                    <a:lumMod val="60000"/>
                    <a:lumOff val="40000"/>
                  </a:schemeClr>
                </a:solidFill>
                <a:latin typeface="Book Antiqua" pitchFamily="18" charset="0"/>
              </a:rPr>
              <a:t>B12</a:t>
            </a:r>
          </a:p>
          <a:p>
            <a:pPr marL="82296" indent="0" algn="ctr">
              <a:buNone/>
            </a:pPr>
            <a:endParaRPr lang="en-US" sz="2000" b="1" dirty="0">
              <a:solidFill>
                <a:schemeClr val="accent5">
                  <a:lumMod val="60000"/>
                  <a:lumOff val="40000"/>
                </a:schemeClr>
              </a:solidFill>
              <a:latin typeface="Book Antiqua" pitchFamily="18" charset="0"/>
            </a:endParaRPr>
          </a:p>
          <a:p>
            <a:pPr marL="82296" indent="0">
              <a:buNone/>
            </a:pPr>
            <a:r>
              <a:rPr lang="en-US" sz="2000" b="1" dirty="0" smtClean="0">
                <a:solidFill>
                  <a:schemeClr val="accent5">
                    <a:lumMod val="60000"/>
                    <a:lumOff val="40000"/>
                  </a:schemeClr>
                </a:solidFill>
                <a:latin typeface="Book Antiqua" pitchFamily="18" charset="0"/>
              </a:rPr>
              <a:t>OHB12</a:t>
            </a:r>
            <a:r>
              <a:rPr lang="en-US" sz="2000" b="1" dirty="0">
                <a:solidFill>
                  <a:schemeClr val="accent5">
                    <a:lumMod val="60000"/>
                    <a:lumOff val="40000"/>
                  </a:schemeClr>
                </a:solidFill>
                <a:latin typeface="Book Antiqua" pitchFamily="18" charset="0"/>
              </a:rPr>
              <a:t>®, 2500 micrograms/2 mL, solution for injection</a:t>
            </a:r>
          </a:p>
          <a:p>
            <a:pPr marL="82296" indent="0" algn="just">
              <a:buNone/>
            </a:pPr>
            <a:r>
              <a:rPr lang="en-US" sz="2000" b="1" dirty="0">
                <a:solidFill>
                  <a:schemeClr val="accent5">
                    <a:lumMod val="60000"/>
                    <a:lumOff val="40000"/>
                  </a:schemeClr>
                </a:solidFill>
                <a:latin typeface="Book Antiqua" pitchFamily="18" charset="0"/>
              </a:rPr>
              <a:t>INN: </a:t>
            </a:r>
            <a:r>
              <a:rPr lang="en-US" sz="2000" b="1" dirty="0" err="1">
                <a:solidFill>
                  <a:schemeClr val="accent5">
                    <a:lumMod val="60000"/>
                    <a:lumOff val="40000"/>
                  </a:schemeClr>
                </a:solidFill>
                <a:latin typeface="Book Antiqua" pitchFamily="18" charset="0"/>
              </a:rPr>
              <a:t>hydroxocobalamin</a:t>
            </a:r>
            <a:endParaRPr lang="en-US" sz="2000" b="1" dirty="0">
              <a:solidFill>
                <a:schemeClr val="accent5">
                  <a:lumMod val="60000"/>
                  <a:lumOff val="40000"/>
                </a:schemeClr>
              </a:solidFill>
              <a:latin typeface="Book Antiqua" pitchFamily="18" charset="0"/>
            </a:endParaRPr>
          </a:p>
          <a:p>
            <a:pPr marL="82296" indent="0" algn="just">
              <a:buNone/>
            </a:pPr>
            <a:r>
              <a:rPr lang="en-US" sz="2000" b="1" dirty="0">
                <a:latin typeface="Book Antiqua" pitchFamily="18" charset="0"/>
              </a:rPr>
              <a:t>Therapeutic indications</a:t>
            </a:r>
          </a:p>
          <a:p>
            <a:pPr algn="just"/>
            <a:r>
              <a:rPr lang="en-US" sz="2000" dirty="0" smtClean="0">
                <a:latin typeface="Book Antiqua" pitchFamily="18" charset="0"/>
              </a:rPr>
              <a:t>Pernicious </a:t>
            </a:r>
            <a:r>
              <a:rPr lang="en-US" sz="2000" dirty="0">
                <a:latin typeface="Book Antiqua" pitchFamily="18" charset="0"/>
              </a:rPr>
              <a:t>anemia,</a:t>
            </a:r>
          </a:p>
          <a:p>
            <a:pPr algn="just"/>
            <a:r>
              <a:rPr lang="en-US" sz="2000" dirty="0">
                <a:latin typeface="Book Antiqua" pitchFamily="18" charset="0"/>
              </a:rPr>
              <a:t>P</a:t>
            </a:r>
            <a:r>
              <a:rPr lang="en-US" sz="2000" dirty="0" smtClean="0">
                <a:latin typeface="Book Antiqua" pitchFamily="18" charset="0"/>
              </a:rPr>
              <a:t>rophylaxis </a:t>
            </a:r>
            <a:r>
              <a:rPr lang="en-US" sz="2000" dirty="0">
                <a:latin typeface="Book Antiqua" pitchFamily="18" charset="0"/>
              </a:rPr>
              <a:t>and treatment of other macrocytic </a:t>
            </a:r>
            <a:r>
              <a:rPr lang="en-US" sz="2000" dirty="0" err="1">
                <a:latin typeface="Book Antiqua" pitchFamily="18" charset="0"/>
              </a:rPr>
              <a:t>anemias</a:t>
            </a:r>
            <a:r>
              <a:rPr lang="en-US" sz="2000" dirty="0">
                <a:latin typeface="Book Antiqua" pitchFamily="18" charset="0"/>
              </a:rPr>
              <a:t> due to vitamin B12 deficiency,</a:t>
            </a:r>
          </a:p>
          <a:p>
            <a:pPr marL="82296" indent="0" algn="just">
              <a:buNone/>
            </a:pPr>
            <a:r>
              <a:rPr lang="en-US" sz="2000" b="1" dirty="0">
                <a:latin typeface="Book Antiqua" pitchFamily="18" charset="0"/>
              </a:rPr>
              <a:t>Dosage and </a:t>
            </a:r>
            <a:r>
              <a:rPr lang="en-US" sz="2000" b="1" dirty="0" smtClean="0">
                <a:latin typeface="Book Antiqua" pitchFamily="18" charset="0"/>
              </a:rPr>
              <a:t>route of </a:t>
            </a:r>
            <a:r>
              <a:rPr lang="en-US" sz="2000" b="1" dirty="0">
                <a:latin typeface="Book Antiqua" pitchFamily="18" charset="0"/>
              </a:rPr>
              <a:t>administration</a:t>
            </a:r>
          </a:p>
          <a:p>
            <a:pPr marL="82296" indent="0" algn="just">
              <a:buNone/>
            </a:pPr>
            <a:r>
              <a:rPr lang="en-US" sz="2000" dirty="0">
                <a:latin typeface="Book Antiqua" pitchFamily="18" charset="0"/>
              </a:rPr>
              <a:t>Intramuscular administration.</a:t>
            </a:r>
          </a:p>
          <a:p>
            <a:pPr marL="82296" indent="0" algn="just">
              <a:buNone/>
            </a:pPr>
            <a:r>
              <a:rPr lang="en-US" sz="2000" b="1" dirty="0">
                <a:solidFill>
                  <a:schemeClr val="accent5">
                    <a:lumMod val="60000"/>
                    <a:lumOff val="40000"/>
                  </a:schemeClr>
                </a:solidFill>
                <a:latin typeface="Book Antiqua" pitchFamily="18" charset="0"/>
              </a:rPr>
              <a:t>Adults and children</a:t>
            </a:r>
          </a:p>
          <a:p>
            <a:pPr marL="82296" indent="0" algn="just">
              <a:buNone/>
            </a:pPr>
            <a:r>
              <a:rPr lang="en-US" sz="2000" dirty="0">
                <a:solidFill>
                  <a:schemeClr val="accent5">
                    <a:lumMod val="60000"/>
                    <a:lumOff val="40000"/>
                  </a:schemeClr>
                </a:solidFill>
                <a:latin typeface="Book Antiqua" pitchFamily="18" charset="0"/>
              </a:rPr>
              <a:t>Pernicious anemia and other macrocytic </a:t>
            </a:r>
            <a:r>
              <a:rPr lang="en-US" sz="2000" dirty="0" err="1">
                <a:solidFill>
                  <a:schemeClr val="accent5">
                    <a:lumMod val="60000"/>
                    <a:lumOff val="40000"/>
                  </a:schemeClr>
                </a:solidFill>
                <a:latin typeface="Book Antiqua" pitchFamily="18" charset="0"/>
              </a:rPr>
              <a:t>anemias</a:t>
            </a:r>
            <a:r>
              <a:rPr lang="en-US" sz="2000" dirty="0">
                <a:solidFill>
                  <a:schemeClr val="accent5">
                    <a:lumMod val="60000"/>
                    <a:lumOff val="40000"/>
                  </a:schemeClr>
                </a:solidFill>
                <a:latin typeface="Book Antiqua" pitchFamily="18" charset="0"/>
              </a:rPr>
              <a:t> without neurological complications:</a:t>
            </a:r>
          </a:p>
          <a:p>
            <a:pPr marL="82296" indent="0" algn="just">
              <a:buNone/>
            </a:pPr>
            <a:r>
              <a:rPr lang="en-US" sz="2000" dirty="0">
                <a:latin typeface="Book Antiqua" pitchFamily="18" charset="0"/>
              </a:rPr>
              <a:t>Initial dose: 250 micrograms - 1 mg intramuscularly, every other day for 1 or 2 weeks, then</a:t>
            </a:r>
          </a:p>
          <a:p>
            <a:pPr marL="82296" indent="0" algn="just">
              <a:buNone/>
            </a:pPr>
            <a:r>
              <a:rPr lang="en-US" sz="2000" dirty="0">
                <a:latin typeface="Book Antiqua" pitchFamily="18" charset="0"/>
              </a:rPr>
              <a:t>250 micrograms per week until the blood count normalizes.</a:t>
            </a:r>
          </a:p>
          <a:p>
            <a:pPr marL="82296" indent="0" algn="just">
              <a:buNone/>
            </a:pPr>
            <a:r>
              <a:rPr lang="en-US" sz="2000" dirty="0">
                <a:latin typeface="Book Antiqua" pitchFamily="18" charset="0"/>
              </a:rPr>
              <a:t>Maintenance dose: 1 mg every 2 or 3 months.</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0918" y="5225607"/>
            <a:ext cx="1723082" cy="1632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13008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lstStyle/>
          <a:p>
            <a:pPr marL="82296" lvl="0" indent="0">
              <a:buClr>
                <a:srgbClr val="3891A7"/>
              </a:buClr>
              <a:buNone/>
            </a:pPr>
            <a:r>
              <a:rPr lang="en-US" sz="2000" dirty="0">
                <a:solidFill>
                  <a:schemeClr val="accent5">
                    <a:lumMod val="60000"/>
                    <a:lumOff val="40000"/>
                  </a:schemeClr>
                </a:solidFill>
                <a:latin typeface="Book Antiqua" pitchFamily="18" charset="0"/>
              </a:rPr>
              <a:t>Pernicious anemia and other macrocytic </a:t>
            </a:r>
            <a:r>
              <a:rPr lang="en-US" sz="2000" dirty="0" err="1">
                <a:solidFill>
                  <a:schemeClr val="accent5">
                    <a:lumMod val="60000"/>
                    <a:lumOff val="40000"/>
                  </a:schemeClr>
                </a:solidFill>
                <a:latin typeface="Book Antiqua" pitchFamily="18" charset="0"/>
              </a:rPr>
              <a:t>anemias</a:t>
            </a:r>
            <a:r>
              <a:rPr lang="en-US" sz="2000" dirty="0">
                <a:solidFill>
                  <a:schemeClr val="accent5">
                    <a:lumMod val="60000"/>
                    <a:lumOff val="40000"/>
                  </a:schemeClr>
                </a:solidFill>
                <a:latin typeface="Book Antiqua" pitchFamily="18" charset="0"/>
              </a:rPr>
              <a:t> with neurological complications:</a:t>
            </a:r>
          </a:p>
          <a:p>
            <a:pPr>
              <a:buClr>
                <a:srgbClr val="3891A7"/>
              </a:buClr>
            </a:pPr>
            <a:r>
              <a:rPr lang="en-US" sz="2000" dirty="0">
                <a:latin typeface="Book Antiqua" pitchFamily="18" charset="0"/>
              </a:rPr>
              <a:t>Initial dose: 1 mg every other day until improvement is achieved.</a:t>
            </a:r>
          </a:p>
          <a:p>
            <a:pPr>
              <a:buClr>
                <a:srgbClr val="3891A7"/>
              </a:buClr>
            </a:pPr>
            <a:r>
              <a:rPr lang="en-US" sz="2000" dirty="0">
                <a:latin typeface="Book Antiqua" pitchFamily="18" charset="0"/>
              </a:rPr>
              <a:t>Maintenance dose: 1 mg every 2 months</a:t>
            </a:r>
            <a:r>
              <a:rPr lang="en-US" sz="2000" dirty="0" smtClean="0">
                <a:latin typeface="Book Antiqua" pitchFamily="18" charset="0"/>
              </a:rPr>
              <a:t>.</a:t>
            </a:r>
          </a:p>
          <a:p>
            <a:pPr marL="82296" indent="0">
              <a:buClr>
                <a:srgbClr val="3891A7"/>
              </a:buClr>
              <a:buNone/>
            </a:pPr>
            <a:endParaRPr lang="en-US" sz="2000" dirty="0">
              <a:latin typeface="Book Antiqua" pitchFamily="18" charset="0"/>
            </a:endParaRPr>
          </a:p>
          <a:p>
            <a:pPr marL="82296" lvl="0" indent="0">
              <a:buClr>
                <a:srgbClr val="3891A7"/>
              </a:buClr>
              <a:buNone/>
            </a:pPr>
            <a:r>
              <a:rPr lang="en-US" sz="2000" dirty="0">
                <a:solidFill>
                  <a:schemeClr val="accent5">
                    <a:lumMod val="60000"/>
                    <a:lumOff val="40000"/>
                  </a:schemeClr>
                </a:solidFill>
                <a:latin typeface="Book Antiqua" pitchFamily="18" charset="0"/>
              </a:rPr>
              <a:t>Prophylaxis of macrocytic anemia due to vitamin B12 deficiency </a:t>
            </a:r>
            <a:r>
              <a:rPr lang="en-US" sz="2000" dirty="0">
                <a:latin typeface="Book Antiqua" pitchFamily="18" charset="0"/>
              </a:rPr>
              <a:t>(as a result of </a:t>
            </a:r>
            <a:r>
              <a:rPr lang="en-US" sz="2000" dirty="0" err="1">
                <a:latin typeface="Book Antiqua" pitchFamily="18" charset="0"/>
              </a:rPr>
              <a:t>gastrectomy</a:t>
            </a:r>
            <a:r>
              <a:rPr lang="en-US" sz="2000" dirty="0">
                <a:latin typeface="Book Antiqua" pitchFamily="18" charset="0"/>
              </a:rPr>
              <a:t>, some </a:t>
            </a:r>
            <a:r>
              <a:rPr lang="en-US" sz="2000" dirty="0" err="1">
                <a:latin typeface="Book Antiqua" pitchFamily="18" charset="0"/>
              </a:rPr>
              <a:t>malabsorption</a:t>
            </a:r>
            <a:r>
              <a:rPr lang="en-US" sz="2000" dirty="0">
                <a:latin typeface="Book Antiqua" pitchFamily="18" charset="0"/>
              </a:rPr>
              <a:t> syndromes or a vegetarian diet):</a:t>
            </a:r>
          </a:p>
          <a:p>
            <a:pPr>
              <a:buClr>
                <a:srgbClr val="3891A7"/>
              </a:buClr>
            </a:pPr>
            <a:r>
              <a:rPr lang="en-US" sz="2000" dirty="0" smtClean="0">
                <a:latin typeface="Book Antiqua" pitchFamily="18" charset="0"/>
              </a:rPr>
              <a:t>1 </a:t>
            </a:r>
            <a:r>
              <a:rPr lang="en-US" sz="2000" dirty="0">
                <a:latin typeface="Book Antiqua" pitchFamily="18" charset="0"/>
              </a:rPr>
              <a:t>mg every 2-3 months.</a:t>
            </a:r>
          </a:p>
        </p:txBody>
      </p:sp>
    </p:spTree>
    <p:extLst>
      <p:ext uri="{BB962C8B-B14F-4D97-AF65-F5344CB8AC3E}">
        <p14:creationId xmlns:p14="http://schemas.microsoft.com/office/powerpoint/2010/main" val="35815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fontScale="92500" lnSpcReduction="10000"/>
          </a:bodyPr>
          <a:lstStyle/>
          <a:p>
            <a:pPr marL="82296" indent="0">
              <a:buNone/>
            </a:pPr>
            <a:r>
              <a:rPr lang="en-US" sz="2600" b="1" dirty="0">
                <a:solidFill>
                  <a:schemeClr val="accent5">
                    <a:lumMod val="60000"/>
                    <a:lumOff val="40000"/>
                  </a:schemeClr>
                </a:solidFill>
                <a:latin typeface="Book Antiqua" pitchFamily="18" charset="0"/>
              </a:rPr>
              <a:t>Interactions with other drugs and other types of interactions</a:t>
            </a:r>
          </a:p>
          <a:p>
            <a:pPr marL="82296" indent="0">
              <a:buNone/>
            </a:pPr>
            <a:r>
              <a:rPr lang="en-US" sz="2200" b="1" dirty="0">
                <a:latin typeface="Book Antiqua" pitchFamily="18" charset="0"/>
              </a:rPr>
              <a:t>Chloramphenicol</a:t>
            </a:r>
          </a:p>
          <a:p>
            <a:pPr marL="82296" indent="0">
              <a:buNone/>
            </a:pPr>
            <a:r>
              <a:rPr lang="en-US" sz="2200" dirty="0">
                <a:latin typeface="Book Antiqua" pitchFamily="18" charset="0"/>
              </a:rPr>
              <a:t>- </a:t>
            </a:r>
            <a:r>
              <a:rPr lang="en-US" sz="2200" dirty="0" err="1">
                <a:latin typeface="Book Antiqua" pitchFamily="18" charset="0"/>
              </a:rPr>
              <a:t>Parenterally</a:t>
            </a:r>
            <a:r>
              <a:rPr lang="en-US" sz="2200" dirty="0">
                <a:latin typeface="Book Antiqua" pitchFamily="18" charset="0"/>
              </a:rPr>
              <a:t> administered chloramphenicol can reduce the effect of </a:t>
            </a:r>
            <a:r>
              <a:rPr lang="en-US" sz="2200" dirty="0" err="1">
                <a:latin typeface="Book Antiqua" pitchFamily="18" charset="0"/>
              </a:rPr>
              <a:t>hydroxocobalamin</a:t>
            </a:r>
            <a:r>
              <a:rPr lang="en-US" sz="2200" dirty="0">
                <a:latin typeface="Book Antiqua" pitchFamily="18" charset="0"/>
              </a:rPr>
              <a:t> in anemia.</a:t>
            </a:r>
          </a:p>
          <a:p>
            <a:pPr marL="82296" indent="0">
              <a:buNone/>
            </a:pPr>
            <a:r>
              <a:rPr lang="en-US" sz="2200" b="1" dirty="0">
                <a:latin typeface="Book Antiqua" pitchFamily="18" charset="0"/>
              </a:rPr>
              <a:t>Oral contraceptives</a:t>
            </a:r>
          </a:p>
          <a:p>
            <a:pPr marL="82296" indent="0">
              <a:buNone/>
            </a:pPr>
            <a:r>
              <a:rPr lang="en-US" sz="2200" dirty="0">
                <a:latin typeface="Book Antiqua" pitchFamily="18" charset="0"/>
              </a:rPr>
              <a:t>- Oral contraceptives can reduce the concentration of </a:t>
            </a:r>
            <a:r>
              <a:rPr lang="en-US" sz="2200" dirty="0" err="1">
                <a:latin typeface="Book Antiqua" pitchFamily="18" charset="0"/>
              </a:rPr>
              <a:t>hydroxocobalamin</a:t>
            </a:r>
            <a:r>
              <a:rPr lang="en-US" sz="2200" dirty="0">
                <a:latin typeface="Book Antiqua" pitchFamily="18" charset="0"/>
              </a:rPr>
              <a:t> in the serum.</a:t>
            </a:r>
          </a:p>
          <a:p>
            <a:r>
              <a:rPr lang="en-US" sz="2200" dirty="0" smtClean="0">
                <a:latin typeface="Book Antiqua" pitchFamily="18" charset="0"/>
              </a:rPr>
              <a:t>these </a:t>
            </a:r>
            <a:r>
              <a:rPr lang="en-US" sz="2200" dirty="0">
                <a:latin typeface="Book Antiqua" pitchFamily="18" charset="0"/>
              </a:rPr>
              <a:t>interactions are unlikely to be of clinical significance, but should be taken into account when measuring blood concentrations.</a:t>
            </a:r>
          </a:p>
          <a:p>
            <a:r>
              <a:rPr lang="en-US" sz="2200" dirty="0" smtClean="0">
                <a:latin typeface="Book Antiqua" pitchFamily="18" charset="0"/>
              </a:rPr>
              <a:t>antimetabolites </a:t>
            </a:r>
            <a:r>
              <a:rPr lang="en-US" sz="2200" dirty="0">
                <a:latin typeface="Book Antiqua" pitchFamily="18" charset="0"/>
              </a:rPr>
              <a:t>and most antibiotics affect the results of diagnostic tests for the determination of vitamin B12 by microbial techniques.</a:t>
            </a:r>
          </a:p>
        </p:txBody>
      </p:sp>
    </p:spTree>
    <p:extLst>
      <p:ext uri="{BB962C8B-B14F-4D97-AF65-F5344CB8AC3E}">
        <p14:creationId xmlns:p14="http://schemas.microsoft.com/office/powerpoint/2010/main" val="307956280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a:bodyPr>
          <a:lstStyle/>
          <a:p>
            <a:pPr marL="82296" indent="0">
              <a:buNone/>
            </a:pPr>
            <a:r>
              <a:rPr lang="en-US" sz="2000" dirty="0">
                <a:solidFill>
                  <a:schemeClr val="accent5">
                    <a:lumMod val="60000"/>
                    <a:lumOff val="40000"/>
                  </a:schemeClr>
                </a:solidFill>
                <a:latin typeface="Book Antiqua" pitchFamily="18" charset="0"/>
              </a:rPr>
              <a:t>Fertility, pregnancy and breastfeeding</a:t>
            </a:r>
          </a:p>
          <a:p>
            <a:r>
              <a:rPr lang="en-US" sz="2000" dirty="0" err="1">
                <a:latin typeface="Book Antiqua" pitchFamily="18" charset="0"/>
              </a:rPr>
              <a:t>Hydroxocobalamin</a:t>
            </a:r>
            <a:r>
              <a:rPr lang="en-US" sz="2000" dirty="0">
                <a:latin typeface="Book Antiqua" pitchFamily="18" charset="0"/>
              </a:rPr>
              <a:t> should not be used to treat </a:t>
            </a:r>
            <a:r>
              <a:rPr lang="en-US" sz="2000" dirty="0" err="1">
                <a:latin typeface="Book Antiqua" pitchFamily="18" charset="0"/>
              </a:rPr>
              <a:t>megaloblastic</a:t>
            </a:r>
            <a:r>
              <a:rPr lang="en-US" sz="2000" dirty="0">
                <a:latin typeface="Book Antiqua" pitchFamily="18" charset="0"/>
              </a:rPr>
              <a:t> anemia in pregnancy.</a:t>
            </a:r>
          </a:p>
          <a:p>
            <a:r>
              <a:rPr lang="en-US" sz="2000" dirty="0" err="1">
                <a:latin typeface="Book Antiqua" pitchFamily="18" charset="0"/>
              </a:rPr>
              <a:t>Hydroxocobalamin</a:t>
            </a:r>
            <a:r>
              <a:rPr lang="en-US" sz="2000" dirty="0">
                <a:latin typeface="Book Antiqua" pitchFamily="18" charset="0"/>
              </a:rPr>
              <a:t> passes into breast milk, but is unlikely to harm an infant.</a:t>
            </a:r>
          </a:p>
        </p:txBody>
      </p:sp>
    </p:spTree>
    <p:extLst>
      <p:ext uri="{BB962C8B-B14F-4D97-AF65-F5344CB8AC3E}">
        <p14:creationId xmlns:p14="http://schemas.microsoft.com/office/powerpoint/2010/main" val="74137998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a:bodyPr>
          <a:lstStyle/>
          <a:p>
            <a:pPr marL="82296" indent="0" algn="just">
              <a:buNone/>
            </a:pPr>
            <a:r>
              <a:rPr lang="en-US" sz="2000" b="1" dirty="0">
                <a:solidFill>
                  <a:schemeClr val="accent5">
                    <a:lumMod val="60000"/>
                    <a:lumOff val="40000"/>
                  </a:schemeClr>
                </a:solidFill>
                <a:latin typeface="Book Antiqua" pitchFamily="18" charset="0"/>
              </a:rPr>
              <a:t>Adverse effects</a:t>
            </a:r>
          </a:p>
          <a:p>
            <a:pPr marL="82296" indent="0" algn="just">
              <a:buNone/>
            </a:pPr>
            <a:r>
              <a:rPr lang="en-US" sz="2000" dirty="0">
                <a:solidFill>
                  <a:schemeClr val="accent5">
                    <a:lumMod val="60000"/>
                    <a:lumOff val="40000"/>
                  </a:schemeClr>
                </a:solidFill>
                <a:latin typeface="Book Antiqua" pitchFamily="18" charset="0"/>
              </a:rPr>
              <a:t>Blood and lymphatic system disorders</a:t>
            </a:r>
          </a:p>
          <a:p>
            <a:pPr algn="just"/>
            <a:r>
              <a:rPr lang="en-US" sz="2000" dirty="0">
                <a:latin typeface="Book Antiqua" pitchFamily="18" charset="0"/>
              </a:rPr>
              <a:t>Reactive thrombocytosis during the first few weeks of therapy in patients with </a:t>
            </a:r>
            <a:r>
              <a:rPr lang="en-US" sz="2000" dirty="0" err="1">
                <a:latin typeface="Book Antiqua" pitchFamily="18" charset="0"/>
              </a:rPr>
              <a:t>megaloblastic</a:t>
            </a:r>
            <a:r>
              <a:rPr lang="en-US" sz="2000" dirty="0">
                <a:latin typeface="Book Antiqua" pitchFamily="18" charset="0"/>
              </a:rPr>
              <a:t> anemia.</a:t>
            </a:r>
          </a:p>
          <a:p>
            <a:pPr marL="82296" indent="0" algn="just">
              <a:buNone/>
            </a:pPr>
            <a:r>
              <a:rPr lang="en-US" sz="2000" dirty="0">
                <a:solidFill>
                  <a:schemeClr val="accent5">
                    <a:lumMod val="60000"/>
                    <a:lumOff val="40000"/>
                  </a:schemeClr>
                </a:solidFill>
                <a:latin typeface="Book Antiqua" pitchFamily="18" charset="0"/>
              </a:rPr>
              <a:t>Disorders of the immune system</a:t>
            </a:r>
          </a:p>
          <a:p>
            <a:pPr algn="just"/>
            <a:r>
              <a:rPr lang="en-US" sz="2000" dirty="0">
                <a:latin typeface="Book Antiqua" pitchFamily="18" charset="0"/>
              </a:rPr>
              <a:t>Hypersensitivity reactions including rash, pruritus, exanthema, anaphylaxis. Antibodies to the </a:t>
            </a:r>
            <a:r>
              <a:rPr lang="en-US" sz="2000" dirty="0" err="1">
                <a:latin typeface="Book Antiqua" pitchFamily="18" charset="0"/>
              </a:rPr>
              <a:t>hydroxocobalamin-transcobalamin</a:t>
            </a:r>
            <a:r>
              <a:rPr lang="en-US" sz="2000" dirty="0">
                <a:latin typeface="Book Antiqua" pitchFamily="18" charset="0"/>
              </a:rPr>
              <a:t> II complex may occur during </a:t>
            </a:r>
            <a:r>
              <a:rPr lang="en-US" sz="2000" dirty="0" err="1">
                <a:latin typeface="Book Antiqua" pitchFamily="18" charset="0"/>
              </a:rPr>
              <a:t>hydroxocobalamin</a:t>
            </a:r>
            <a:r>
              <a:rPr lang="en-US" sz="2000" dirty="0">
                <a:latin typeface="Book Antiqua" pitchFamily="18" charset="0"/>
              </a:rPr>
              <a:t> therapy.</a:t>
            </a:r>
          </a:p>
          <a:p>
            <a:pPr marL="82296" indent="0" algn="just">
              <a:buNone/>
            </a:pPr>
            <a:r>
              <a:rPr lang="en-US" sz="2000" dirty="0">
                <a:solidFill>
                  <a:schemeClr val="accent5">
                    <a:lumMod val="60000"/>
                    <a:lumOff val="40000"/>
                  </a:schemeClr>
                </a:solidFill>
                <a:latin typeface="Book Antiqua" pitchFamily="18" charset="0"/>
              </a:rPr>
              <a:t>Disorders of metabolism and nutrition</a:t>
            </a:r>
          </a:p>
          <a:p>
            <a:pPr algn="just"/>
            <a:r>
              <a:rPr lang="en-US" sz="2000" dirty="0">
                <a:latin typeface="Book Antiqua" pitchFamily="18" charset="0"/>
              </a:rPr>
              <a:t>Hypokalemia at the beginning of therapy.</a:t>
            </a:r>
          </a:p>
          <a:p>
            <a:pPr marL="82296" indent="0" algn="just">
              <a:buNone/>
            </a:pPr>
            <a:r>
              <a:rPr lang="en-US" sz="2000" dirty="0">
                <a:solidFill>
                  <a:schemeClr val="accent5">
                    <a:lumMod val="60000"/>
                    <a:lumOff val="40000"/>
                  </a:schemeClr>
                </a:solidFill>
                <a:latin typeface="Book Antiqua" pitchFamily="18" charset="0"/>
              </a:rPr>
              <a:t>Disorders of the nervous system</a:t>
            </a:r>
          </a:p>
          <a:p>
            <a:pPr algn="just"/>
            <a:r>
              <a:rPr lang="en-US" sz="2000" dirty="0">
                <a:latin typeface="Book Antiqua" pitchFamily="18" charset="0"/>
              </a:rPr>
              <a:t>Headache, </a:t>
            </a:r>
            <a:r>
              <a:rPr lang="en-US" sz="2000" dirty="0" err="1">
                <a:latin typeface="Book Antiqua" pitchFamily="18" charset="0"/>
              </a:rPr>
              <a:t>paresthesia</a:t>
            </a:r>
            <a:r>
              <a:rPr lang="en-US" sz="2000" dirty="0">
                <a:latin typeface="Book Antiqua" pitchFamily="18" charset="0"/>
              </a:rPr>
              <a:t>, tremor.</a:t>
            </a:r>
          </a:p>
        </p:txBody>
      </p:sp>
    </p:spTree>
    <p:extLst>
      <p:ext uri="{BB962C8B-B14F-4D97-AF65-F5344CB8AC3E}">
        <p14:creationId xmlns:p14="http://schemas.microsoft.com/office/powerpoint/2010/main" val="3915641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a:bodyPr>
          <a:lstStyle/>
          <a:p>
            <a:pPr marL="82296" indent="0">
              <a:buNone/>
            </a:pPr>
            <a:r>
              <a:rPr lang="en-US" sz="2000" dirty="0">
                <a:solidFill>
                  <a:schemeClr val="accent5">
                    <a:lumMod val="60000"/>
                    <a:lumOff val="40000"/>
                  </a:schemeClr>
                </a:solidFill>
                <a:latin typeface="Book Antiqua" pitchFamily="18" charset="0"/>
              </a:rPr>
              <a:t>Cardiac disorders</a:t>
            </a:r>
          </a:p>
          <a:p>
            <a:r>
              <a:rPr lang="en-US" sz="2000" dirty="0">
                <a:latin typeface="Book Antiqua" pitchFamily="18" charset="0"/>
              </a:rPr>
              <a:t>Arrhythmias due to hypokalemia.</a:t>
            </a:r>
          </a:p>
          <a:p>
            <a:pPr marL="82296" indent="0">
              <a:buNone/>
            </a:pPr>
            <a:r>
              <a:rPr lang="en-US" sz="2000" dirty="0">
                <a:solidFill>
                  <a:schemeClr val="accent5">
                    <a:lumMod val="60000"/>
                    <a:lumOff val="40000"/>
                  </a:schemeClr>
                </a:solidFill>
                <a:latin typeface="Book Antiqua" pitchFamily="18" charset="0"/>
              </a:rPr>
              <a:t>Gastrointestinal disorders</a:t>
            </a:r>
          </a:p>
          <a:p>
            <a:r>
              <a:rPr lang="en-US" sz="2000" dirty="0">
                <a:latin typeface="Book Antiqua" pitchFamily="18" charset="0"/>
              </a:rPr>
              <a:t>Nausea, vomiting, diarrhea.</a:t>
            </a:r>
          </a:p>
          <a:p>
            <a:pPr marL="82296" indent="0">
              <a:buNone/>
            </a:pPr>
            <a:r>
              <a:rPr lang="en-US" sz="2000" dirty="0" smtClean="0">
                <a:solidFill>
                  <a:schemeClr val="accent5">
                    <a:lumMod val="60000"/>
                    <a:lumOff val="40000"/>
                  </a:schemeClr>
                </a:solidFill>
                <a:latin typeface="Book Antiqua" pitchFamily="18" charset="0"/>
              </a:rPr>
              <a:t>General </a:t>
            </a:r>
            <a:r>
              <a:rPr lang="en-US" sz="2000" dirty="0">
                <a:solidFill>
                  <a:schemeClr val="accent5">
                    <a:lumMod val="60000"/>
                    <a:lumOff val="40000"/>
                  </a:schemeClr>
                </a:solidFill>
                <a:latin typeface="Book Antiqua" pitchFamily="18" charset="0"/>
              </a:rPr>
              <a:t>disorders and conditions at administration site </a:t>
            </a:r>
          </a:p>
          <a:p>
            <a:r>
              <a:rPr lang="en-US" sz="2000" dirty="0">
                <a:latin typeface="Book Antiqua" pitchFamily="18" charset="0"/>
              </a:rPr>
              <a:t>Fever, chills, flushing, dizziness, malaise, pain, injection site reactions including pain, erythema, pruritus, induration and swelling at the injection site.</a:t>
            </a:r>
          </a:p>
          <a:p>
            <a:pPr marL="82296" indent="0">
              <a:buNone/>
            </a:pPr>
            <a:r>
              <a:rPr lang="en-US" sz="2000" dirty="0">
                <a:solidFill>
                  <a:schemeClr val="accent5">
                    <a:lumMod val="60000"/>
                    <a:lumOff val="40000"/>
                  </a:schemeClr>
                </a:solidFill>
                <a:latin typeface="Book Antiqua" pitchFamily="18" charset="0"/>
              </a:rPr>
              <a:t>Disorders of the skin and subcutaneous tissue</a:t>
            </a:r>
          </a:p>
          <a:p>
            <a:r>
              <a:rPr lang="en-US" sz="2000" dirty="0" err="1">
                <a:latin typeface="Book Antiqua" pitchFamily="18" charset="0"/>
              </a:rPr>
              <a:t>Acneiform</a:t>
            </a:r>
            <a:r>
              <a:rPr lang="en-US" sz="2000" dirty="0">
                <a:latin typeface="Book Antiqua" pitchFamily="18" charset="0"/>
              </a:rPr>
              <a:t> and bullous eruptions.</a:t>
            </a:r>
          </a:p>
          <a:p>
            <a:pPr marL="82296" indent="0">
              <a:buNone/>
            </a:pPr>
            <a:r>
              <a:rPr lang="en-US" sz="2000" dirty="0">
                <a:solidFill>
                  <a:schemeClr val="accent5">
                    <a:lumMod val="60000"/>
                    <a:lumOff val="40000"/>
                  </a:schemeClr>
                </a:solidFill>
                <a:latin typeface="Book Antiqua" pitchFamily="18" charset="0"/>
              </a:rPr>
              <a:t>Kidney and urinary system disorders</a:t>
            </a:r>
          </a:p>
          <a:p>
            <a:r>
              <a:rPr lang="en-US" sz="2000" dirty="0" err="1">
                <a:latin typeface="Book Antiqua" pitchFamily="18" charset="0"/>
              </a:rPr>
              <a:t>Chromaturia</a:t>
            </a:r>
            <a:r>
              <a:rPr lang="en-US" sz="2000" dirty="0">
                <a:latin typeface="Book Antiqua" pitchFamily="18" charset="0"/>
              </a:rPr>
              <a:t>.</a:t>
            </a:r>
          </a:p>
        </p:txBody>
      </p:sp>
    </p:spTree>
    <p:extLst>
      <p:ext uri="{BB962C8B-B14F-4D97-AF65-F5344CB8AC3E}">
        <p14:creationId xmlns:p14="http://schemas.microsoft.com/office/powerpoint/2010/main" val="36689589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043608" y="332656"/>
            <a:ext cx="7776864" cy="6480720"/>
          </a:xfrm>
        </p:spPr>
        <p:txBody>
          <a:bodyPr>
            <a:noAutofit/>
          </a:bodyPr>
          <a:lstStyle/>
          <a:p>
            <a:pPr algn="just"/>
            <a:r>
              <a:rPr lang="en-US" sz="1800" b="1" dirty="0">
                <a:solidFill>
                  <a:schemeClr val="accent5">
                    <a:lumMod val="60000"/>
                    <a:lumOff val="40000"/>
                  </a:schemeClr>
                </a:solidFill>
                <a:latin typeface="Book Antiqua" pitchFamily="18" charset="0"/>
              </a:rPr>
              <a:t>MCV (Mean Corpuscular Volume) </a:t>
            </a:r>
            <a:r>
              <a:rPr lang="en-US" sz="1800" dirty="0">
                <a:latin typeface="Book Antiqua" pitchFamily="18" charset="0"/>
              </a:rPr>
              <a:t>- mean cell volume is the average volume of erythrocytes. This index is the most important for the morphological division of </a:t>
            </a:r>
            <a:r>
              <a:rPr lang="en-US" sz="1800" dirty="0" err="1">
                <a:latin typeface="Book Antiqua" pitchFamily="18" charset="0"/>
              </a:rPr>
              <a:t>anemias</a:t>
            </a:r>
            <a:r>
              <a:rPr lang="en-US" sz="1800" dirty="0">
                <a:latin typeface="Book Antiqua" pitchFamily="18" charset="0"/>
              </a:rPr>
              <a:t>.</a:t>
            </a:r>
          </a:p>
          <a:p>
            <a:pPr algn="just"/>
            <a:r>
              <a:rPr lang="en-US" sz="1800" b="1" dirty="0">
                <a:solidFill>
                  <a:schemeClr val="accent5">
                    <a:lumMod val="60000"/>
                    <a:lumOff val="40000"/>
                  </a:schemeClr>
                </a:solidFill>
                <a:latin typeface="Book Antiqua" pitchFamily="18" charset="0"/>
              </a:rPr>
              <a:t>MCH (Mean Corpuscular Hemoglobin) </a:t>
            </a:r>
            <a:r>
              <a:rPr lang="en-US" sz="1800" dirty="0">
                <a:latin typeface="Book Antiqua" pitchFamily="18" charset="0"/>
              </a:rPr>
              <a:t>- mean cellular hemoglobin is the average amount of hemoglobin found in the erythrocyte.</a:t>
            </a:r>
          </a:p>
          <a:p>
            <a:pPr algn="just"/>
            <a:r>
              <a:rPr lang="en-US" sz="1800" b="1" dirty="0">
                <a:solidFill>
                  <a:schemeClr val="accent5">
                    <a:lumMod val="60000"/>
                    <a:lumOff val="40000"/>
                  </a:schemeClr>
                </a:solidFill>
                <a:latin typeface="Book Antiqua" pitchFamily="18" charset="0"/>
              </a:rPr>
              <a:t>MCHC (Mean Corpuscular Hemoglobin Concentration)</a:t>
            </a:r>
            <a:r>
              <a:rPr lang="en-US" sz="1800" dirty="0">
                <a:latin typeface="Book Antiqua" pitchFamily="18" charset="0"/>
              </a:rPr>
              <a:t> - mean cellular concentration of hemoglobin is the average concentration of hemoglobin in the erythrocyte.</a:t>
            </a:r>
          </a:p>
          <a:p>
            <a:pPr algn="just"/>
            <a:r>
              <a:rPr lang="en-US" sz="1800" b="1" dirty="0">
                <a:solidFill>
                  <a:schemeClr val="accent5">
                    <a:lumMod val="60000"/>
                    <a:lumOff val="40000"/>
                  </a:schemeClr>
                </a:solidFill>
                <a:latin typeface="Book Antiqua" pitchFamily="18" charset="0"/>
              </a:rPr>
              <a:t>RDW (Red Cell Volume Distribution Width)</a:t>
            </a:r>
            <a:r>
              <a:rPr lang="en-US" sz="1800" dirty="0">
                <a:latin typeface="Book Antiqua" pitchFamily="18" charset="0"/>
              </a:rPr>
              <a:t> - the width of the red blood cell volume range. It is a measure of </a:t>
            </a:r>
            <a:r>
              <a:rPr lang="en-US" sz="1800" dirty="0" err="1">
                <a:latin typeface="Book Antiqua" pitchFamily="18" charset="0"/>
              </a:rPr>
              <a:t>anisocytosis</a:t>
            </a:r>
            <a:r>
              <a:rPr lang="en-US" sz="1800" dirty="0">
                <a:latin typeface="Book Antiqua" pitchFamily="18" charset="0"/>
              </a:rPr>
              <a:t> and is increased if there are several populations of erythrocytes of different volumes in the blood.</a:t>
            </a:r>
          </a:p>
          <a:p>
            <a:pPr algn="just"/>
            <a:r>
              <a:rPr lang="en-US" sz="1800" dirty="0">
                <a:latin typeface="Book Antiqua" pitchFamily="18" charset="0"/>
              </a:rPr>
              <a:t>Counting the </a:t>
            </a:r>
            <a:r>
              <a:rPr lang="en-US" sz="1800" b="1" dirty="0">
                <a:solidFill>
                  <a:schemeClr val="accent5">
                    <a:lumMod val="60000"/>
                    <a:lumOff val="40000"/>
                  </a:schemeClr>
                </a:solidFill>
                <a:latin typeface="Book Antiqua" pitchFamily="18" charset="0"/>
              </a:rPr>
              <a:t>reticulocyte count </a:t>
            </a:r>
            <a:r>
              <a:rPr lang="en-US" sz="1800" dirty="0">
                <a:latin typeface="Book Antiqua" pitchFamily="18" charset="0"/>
              </a:rPr>
              <a:t>is the most useful laboratory test for distinguishing </a:t>
            </a:r>
            <a:r>
              <a:rPr lang="en-US" sz="1800" dirty="0" err="1">
                <a:latin typeface="Book Antiqua" pitchFamily="18" charset="0"/>
              </a:rPr>
              <a:t>anemias</a:t>
            </a:r>
            <a:r>
              <a:rPr lang="en-US" sz="1800" dirty="0">
                <a:latin typeface="Book Antiqua" pitchFamily="18" charset="0"/>
              </a:rPr>
              <a:t> due to reduced RBC production from those caused by hemolysis. </a:t>
            </a:r>
            <a:r>
              <a:rPr lang="en-US" sz="1800" dirty="0" err="1">
                <a:latin typeface="Book Antiqua" pitchFamily="18" charset="0"/>
              </a:rPr>
              <a:t>Reticulocytosis</a:t>
            </a:r>
            <a:r>
              <a:rPr lang="en-US" sz="1800" dirty="0">
                <a:latin typeface="Book Antiqua" pitchFamily="18" charset="0"/>
              </a:rPr>
              <a:t> is a reflection of the release of an increased number of young cells from the bone marrow.</a:t>
            </a:r>
          </a:p>
          <a:p>
            <a:pPr algn="just"/>
            <a:r>
              <a:rPr lang="en-US" sz="1800" dirty="0">
                <a:latin typeface="Book Antiqua" pitchFamily="18" charset="0"/>
              </a:rPr>
              <a:t>In case of iron deficiency or hemoglobin synthesis disorders, small erythrocytes are formed, whose MCV is &lt; 80 </a:t>
            </a:r>
            <a:r>
              <a:rPr lang="en-US" sz="1800" dirty="0" err="1">
                <a:latin typeface="Book Antiqua" pitchFamily="18" charset="0"/>
              </a:rPr>
              <a:t>fL.</a:t>
            </a:r>
            <a:endParaRPr lang="en-US" sz="1800" dirty="0">
              <a:latin typeface="Book Antiqua" pitchFamily="18" charset="0"/>
            </a:endParaRPr>
          </a:p>
          <a:p>
            <a:pPr algn="just"/>
            <a:r>
              <a:rPr lang="en-US" sz="1800" dirty="0">
                <a:latin typeface="Book Antiqua" pitchFamily="18" charset="0"/>
              </a:rPr>
              <a:t>With vitamin B12 or </a:t>
            </a:r>
            <a:r>
              <a:rPr lang="en-US" sz="1800" dirty="0" err="1">
                <a:latin typeface="Book Antiqua" pitchFamily="18" charset="0"/>
              </a:rPr>
              <a:t>folate</a:t>
            </a:r>
            <a:r>
              <a:rPr lang="en-US" sz="1800" dirty="0">
                <a:latin typeface="Book Antiqua" pitchFamily="18" charset="0"/>
              </a:rPr>
              <a:t> deficiency or under the influence of some drugs, larger erythrocytes are formed, MCV &gt; 98 </a:t>
            </a:r>
            <a:r>
              <a:rPr lang="en-US" sz="1800" dirty="0" err="1">
                <a:latin typeface="Book Antiqua" pitchFamily="18" charset="0"/>
              </a:rPr>
              <a:t>fL.</a:t>
            </a:r>
            <a:endParaRPr lang="en-US" sz="1800" dirty="0">
              <a:latin typeface="Book Antiqua" pitchFamily="18" charset="0"/>
            </a:endParaRPr>
          </a:p>
        </p:txBody>
      </p:sp>
    </p:spTree>
    <p:extLst>
      <p:ext uri="{BB962C8B-B14F-4D97-AF65-F5344CB8AC3E}">
        <p14:creationId xmlns:p14="http://schemas.microsoft.com/office/powerpoint/2010/main" val="18511408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fontScale="85000" lnSpcReduction="10000"/>
          </a:bodyPr>
          <a:lstStyle/>
          <a:p>
            <a:pPr marL="82296" indent="0">
              <a:buNone/>
            </a:pPr>
            <a:r>
              <a:rPr lang="en-US" sz="2800" b="1" dirty="0">
                <a:solidFill>
                  <a:schemeClr val="accent5">
                    <a:lumMod val="60000"/>
                    <a:lumOff val="40000"/>
                  </a:schemeClr>
                </a:solidFill>
                <a:latin typeface="Book Antiqua" pitchFamily="18" charset="0"/>
              </a:rPr>
              <a:t>P</a:t>
            </a:r>
            <a:r>
              <a:rPr lang="en-US" sz="2800" b="1" dirty="0" smtClean="0">
                <a:solidFill>
                  <a:schemeClr val="accent5">
                    <a:lumMod val="60000"/>
                    <a:lumOff val="40000"/>
                  </a:schemeClr>
                </a:solidFill>
                <a:latin typeface="Book Antiqua" pitchFamily="18" charset="0"/>
              </a:rPr>
              <a:t>harmacological data</a:t>
            </a:r>
          </a:p>
          <a:p>
            <a:pPr marL="82296" indent="0">
              <a:buNone/>
            </a:pPr>
            <a:r>
              <a:rPr lang="en-US" sz="2400" dirty="0" err="1" smtClean="0">
                <a:solidFill>
                  <a:schemeClr val="accent5">
                    <a:lumMod val="60000"/>
                    <a:lumOff val="40000"/>
                  </a:schemeClr>
                </a:solidFill>
                <a:latin typeface="Book Antiqua" pitchFamily="18" charset="0"/>
              </a:rPr>
              <a:t>Pharmacotherapeutic</a:t>
            </a:r>
            <a:r>
              <a:rPr lang="en-US" sz="2400" dirty="0" smtClean="0">
                <a:solidFill>
                  <a:schemeClr val="accent5">
                    <a:lumMod val="60000"/>
                    <a:lumOff val="40000"/>
                  </a:schemeClr>
                </a:solidFill>
                <a:latin typeface="Book Antiqua" pitchFamily="18" charset="0"/>
              </a:rPr>
              <a:t> </a:t>
            </a:r>
            <a:r>
              <a:rPr lang="en-US" sz="2400" dirty="0">
                <a:solidFill>
                  <a:schemeClr val="accent5">
                    <a:lumMod val="60000"/>
                    <a:lumOff val="40000"/>
                  </a:schemeClr>
                </a:solidFill>
                <a:latin typeface="Book Antiqua" pitchFamily="18" charset="0"/>
              </a:rPr>
              <a:t>group: </a:t>
            </a:r>
            <a:r>
              <a:rPr lang="en-US" sz="2400" dirty="0" err="1">
                <a:solidFill>
                  <a:schemeClr val="accent5">
                    <a:lumMod val="60000"/>
                    <a:lumOff val="40000"/>
                  </a:schemeClr>
                </a:solidFill>
                <a:latin typeface="Book Antiqua" pitchFamily="18" charset="0"/>
              </a:rPr>
              <a:t>Antianemics</a:t>
            </a:r>
            <a:r>
              <a:rPr lang="en-US" sz="2400" dirty="0">
                <a:solidFill>
                  <a:schemeClr val="accent5">
                    <a:lumMod val="60000"/>
                    <a:lumOff val="40000"/>
                  </a:schemeClr>
                </a:solidFill>
                <a:latin typeface="Book Antiqua" pitchFamily="18" charset="0"/>
              </a:rPr>
              <a:t>; Vitamin B12 (</a:t>
            </a:r>
            <a:r>
              <a:rPr lang="en-US" sz="2400" dirty="0" err="1">
                <a:solidFill>
                  <a:schemeClr val="accent5">
                    <a:lumMod val="60000"/>
                    <a:lumOff val="40000"/>
                  </a:schemeClr>
                </a:solidFill>
                <a:latin typeface="Book Antiqua" pitchFamily="18" charset="0"/>
              </a:rPr>
              <a:t>cyanocobalamin</a:t>
            </a:r>
            <a:r>
              <a:rPr lang="en-US" sz="2400" dirty="0">
                <a:solidFill>
                  <a:schemeClr val="accent5">
                    <a:lumMod val="60000"/>
                    <a:lumOff val="40000"/>
                  </a:schemeClr>
                </a:solidFill>
                <a:latin typeface="Book Antiqua" pitchFamily="18" charset="0"/>
              </a:rPr>
              <a:t>) and analogues</a:t>
            </a:r>
          </a:p>
          <a:p>
            <a:pPr marL="82296" indent="0">
              <a:buNone/>
            </a:pPr>
            <a:r>
              <a:rPr lang="en-US" sz="2400" dirty="0">
                <a:solidFill>
                  <a:schemeClr val="accent5">
                    <a:lumMod val="60000"/>
                    <a:lumOff val="40000"/>
                  </a:schemeClr>
                </a:solidFill>
                <a:latin typeface="Book Antiqua" pitchFamily="18" charset="0"/>
              </a:rPr>
              <a:t>ATC code: B03BA03</a:t>
            </a:r>
          </a:p>
          <a:p>
            <a:pPr marL="82296" indent="0">
              <a:buNone/>
            </a:pPr>
            <a:endParaRPr lang="en-US" sz="2400" dirty="0" smtClean="0">
              <a:latin typeface="Book Antiqua" pitchFamily="18" charset="0"/>
            </a:endParaRPr>
          </a:p>
          <a:p>
            <a:pPr marL="82296" indent="0" algn="just">
              <a:buNone/>
            </a:pPr>
            <a:r>
              <a:rPr lang="en-US" sz="2400" dirty="0" err="1" smtClean="0">
                <a:latin typeface="Book Antiqua" pitchFamily="18" charset="0"/>
              </a:rPr>
              <a:t>Hydroxocobalamin</a:t>
            </a:r>
            <a:r>
              <a:rPr lang="en-US" sz="2400" dirty="0" smtClean="0">
                <a:latin typeface="Book Antiqua" pitchFamily="18" charset="0"/>
              </a:rPr>
              <a:t> </a:t>
            </a:r>
            <a:r>
              <a:rPr lang="en-US" sz="2400" dirty="0">
                <a:latin typeface="Book Antiqua" pitchFamily="18" charset="0"/>
              </a:rPr>
              <a:t>is used to treat and prevent vitamin B12 deficiency. The daily need for vitamin B12 in adults is about 1 - 2 micrograms and that amount is present in the normal daily diet.</a:t>
            </a:r>
          </a:p>
          <a:p>
            <a:pPr marL="82296" indent="0" algn="just">
              <a:buNone/>
            </a:pPr>
            <a:endParaRPr lang="en-US" sz="2400" dirty="0">
              <a:latin typeface="Book Antiqua" pitchFamily="18" charset="0"/>
            </a:endParaRPr>
          </a:p>
          <a:p>
            <a:pPr marL="82296" indent="0" algn="just">
              <a:buNone/>
            </a:pPr>
            <a:r>
              <a:rPr lang="en-US" sz="2400" dirty="0">
                <a:latin typeface="Book Antiqua" pitchFamily="18" charset="0"/>
              </a:rPr>
              <a:t>However, considering that vitamin B12 is found only in products of animal origin, but not in vegetables, a vegetarian or vegan diet, which does not contain dairy products, does not provide sufficient amounts of this vitamin, although the deficit may not be noticeable for years.</a:t>
            </a:r>
          </a:p>
        </p:txBody>
      </p:sp>
    </p:spTree>
    <p:extLst>
      <p:ext uri="{BB962C8B-B14F-4D97-AF65-F5344CB8AC3E}">
        <p14:creationId xmlns:p14="http://schemas.microsoft.com/office/powerpoint/2010/main" val="97568224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dirty="0"/>
          </a:p>
        </p:txBody>
      </p:sp>
      <p:sp>
        <p:nvSpPr>
          <p:cNvPr id="3" name="Čuvar mesta za sadržaj 2"/>
          <p:cNvSpPr>
            <a:spLocks noGrp="1"/>
          </p:cNvSpPr>
          <p:nvPr>
            <p:ph idx="1"/>
          </p:nvPr>
        </p:nvSpPr>
        <p:spPr>
          <a:xfrm>
            <a:off x="1187624" y="1556792"/>
            <a:ext cx="7956376" cy="5301208"/>
          </a:xfrm>
        </p:spPr>
        <p:txBody>
          <a:bodyPr>
            <a:noAutofit/>
          </a:bodyPr>
          <a:lstStyle/>
          <a:p>
            <a:pPr algn="just"/>
            <a:r>
              <a:rPr lang="en-US" sz="2000" dirty="0">
                <a:latin typeface="Book Antiqua" pitchFamily="18" charset="0"/>
              </a:rPr>
              <a:t>Vitamin B12 deficiency occurs more often in patients with </a:t>
            </a:r>
            <a:r>
              <a:rPr lang="en-US" sz="2000" dirty="0" err="1">
                <a:latin typeface="Book Antiqua" pitchFamily="18" charset="0"/>
              </a:rPr>
              <a:t>malabsorption</a:t>
            </a:r>
            <a:r>
              <a:rPr lang="en-US" sz="2000" dirty="0">
                <a:latin typeface="Book Antiqua" pitchFamily="18" charset="0"/>
              </a:rPr>
              <a:t> syndromes or metabolic disorders, nitrous oxide-induced </a:t>
            </a:r>
            <a:r>
              <a:rPr lang="en-US" sz="2000" dirty="0" err="1">
                <a:latin typeface="Book Antiqua" pitchFamily="18" charset="0"/>
              </a:rPr>
              <a:t>megaloblastosis</a:t>
            </a:r>
            <a:r>
              <a:rPr lang="en-US" sz="2000" dirty="0">
                <a:latin typeface="Book Antiqua" pitchFamily="18" charset="0"/>
              </a:rPr>
              <a:t>, or after </a:t>
            </a:r>
            <a:r>
              <a:rPr lang="en-US" sz="2000" dirty="0" err="1">
                <a:latin typeface="Book Antiqua" pitchFamily="18" charset="0"/>
              </a:rPr>
              <a:t>gastrectomy</a:t>
            </a:r>
            <a:r>
              <a:rPr lang="en-US" sz="2000" dirty="0">
                <a:latin typeface="Book Antiqua" pitchFamily="18" charset="0"/>
              </a:rPr>
              <a:t> or extensive </a:t>
            </a:r>
            <a:r>
              <a:rPr lang="en-US" sz="2000" dirty="0" err="1">
                <a:latin typeface="Book Antiqua" pitchFamily="18" charset="0"/>
              </a:rPr>
              <a:t>ileal</a:t>
            </a:r>
            <a:r>
              <a:rPr lang="en-US" sz="2000" dirty="0">
                <a:latin typeface="Book Antiqua" pitchFamily="18" charset="0"/>
              </a:rPr>
              <a:t> resection. It leads to </a:t>
            </a:r>
            <a:r>
              <a:rPr lang="en-US" sz="2000" dirty="0" err="1">
                <a:latin typeface="Book Antiqua" pitchFamily="18" charset="0"/>
              </a:rPr>
              <a:t>megaloblastic</a:t>
            </a:r>
            <a:r>
              <a:rPr lang="en-US" sz="2000" dirty="0">
                <a:latin typeface="Book Antiqua" pitchFamily="18" charset="0"/>
              </a:rPr>
              <a:t> anemia, demyelination and other neurological damage.</a:t>
            </a:r>
          </a:p>
          <a:p>
            <a:pPr algn="just"/>
            <a:r>
              <a:rPr lang="en-US" sz="2000" dirty="0">
                <a:latin typeface="Book Antiqua" pitchFamily="18" charset="0"/>
              </a:rPr>
              <a:t>After oral administration, vitamin B12 binds to intrinsic factor, a glycoprotein secreted by the gastric mucosa, and thus is actively resorbed from the gastrointestinal tract. A certain type of anemia, known as pernicious anemia, occurs in patients who do not have intrinsic factor. </a:t>
            </a:r>
            <a:r>
              <a:rPr lang="en-US" sz="2000" dirty="0" err="1">
                <a:latin typeface="Book Antiqua" pitchFamily="18" charset="0"/>
              </a:rPr>
              <a:t>Resorption</a:t>
            </a:r>
            <a:r>
              <a:rPr lang="en-US" sz="2000" dirty="0">
                <a:latin typeface="Book Antiqua" pitchFamily="18" charset="0"/>
              </a:rPr>
              <a:t> is also impaired in patients with diseases or intestinal malformations.</a:t>
            </a:r>
          </a:p>
          <a:p>
            <a:pPr algn="just"/>
            <a:r>
              <a:rPr lang="en-US" sz="2000" dirty="0" err="1">
                <a:latin typeface="Book Antiqua" pitchFamily="18" charset="0"/>
              </a:rPr>
              <a:t>Hydroxocobalamin</a:t>
            </a:r>
            <a:r>
              <a:rPr lang="en-US" sz="2000" dirty="0">
                <a:latin typeface="Book Antiqua" pitchFamily="18" charset="0"/>
              </a:rPr>
              <a:t> therapy generally leads to rapid improvement in hematological parameters and clinical response. However, improvement in neurological symptoms may occur somewhat more slowly.</a:t>
            </a:r>
          </a:p>
        </p:txBody>
      </p:sp>
    </p:spTree>
    <p:extLst>
      <p:ext uri="{BB962C8B-B14F-4D97-AF65-F5344CB8AC3E}">
        <p14:creationId xmlns:p14="http://schemas.microsoft.com/office/powerpoint/2010/main" val="30496560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dirty="0"/>
          </a:p>
        </p:txBody>
      </p:sp>
      <p:sp>
        <p:nvSpPr>
          <p:cNvPr id="3" name="Čuvar mesta za sadržaj 2"/>
          <p:cNvSpPr>
            <a:spLocks noGrp="1"/>
          </p:cNvSpPr>
          <p:nvPr>
            <p:ph idx="1"/>
          </p:nvPr>
        </p:nvSpPr>
        <p:spPr/>
        <p:txBody>
          <a:bodyPr>
            <a:normAutofit fontScale="62500" lnSpcReduction="20000"/>
          </a:bodyPr>
          <a:lstStyle/>
          <a:p>
            <a:pPr marL="82296" indent="0">
              <a:buNone/>
            </a:pPr>
            <a:r>
              <a:rPr lang="en-US" b="1" dirty="0">
                <a:solidFill>
                  <a:schemeClr val="accent5">
                    <a:lumMod val="60000"/>
                    <a:lumOff val="40000"/>
                  </a:schemeClr>
                </a:solidFill>
                <a:latin typeface="Book Antiqua" pitchFamily="18" charset="0"/>
              </a:rPr>
              <a:t>Pharmacokinetic data</a:t>
            </a:r>
          </a:p>
          <a:p>
            <a:pPr marL="82296" indent="0">
              <a:buNone/>
            </a:pPr>
            <a:endParaRPr lang="en-US" dirty="0">
              <a:latin typeface="Book Antiqua" pitchFamily="18" charset="0"/>
            </a:endParaRPr>
          </a:p>
          <a:p>
            <a:pPr algn="just"/>
            <a:r>
              <a:rPr lang="en-US" dirty="0" err="1">
                <a:latin typeface="Book Antiqua" pitchFamily="18" charset="0"/>
              </a:rPr>
              <a:t>Hydroxocobalamin</a:t>
            </a:r>
            <a:r>
              <a:rPr lang="en-US" dirty="0">
                <a:latin typeface="Book Antiqua" pitchFamily="18" charset="0"/>
              </a:rPr>
              <a:t> is highly bound to plasma proteins (</a:t>
            </a:r>
            <a:r>
              <a:rPr lang="en-US" dirty="0" err="1">
                <a:latin typeface="Book Antiqua" pitchFamily="18" charset="0"/>
              </a:rPr>
              <a:t>transcobalamin</a:t>
            </a:r>
            <a:r>
              <a:rPr lang="en-US" dirty="0">
                <a:latin typeface="Book Antiqua" pitchFamily="18" charset="0"/>
              </a:rPr>
              <a:t>); </a:t>
            </a:r>
            <a:r>
              <a:rPr lang="en-US" dirty="0" err="1">
                <a:latin typeface="Book Antiqua" pitchFamily="18" charset="0"/>
              </a:rPr>
              <a:t>transcobalamin</a:t>
            </a:r>
            <a:r>
              <a:rPr lang="en-US" dirty="0">
                <a:latin typeface="Book Antiqua" pitchFamily="18" charset="0"/>
              </a:rPr>
              <a:t> II is involved in the rapid transport of </a:t>
            </a:r>
            <a:r>
              <a:rPr lang="en-US" dirty="0" err="1">
                <a:latin typeface="Book Antiqua" pitchFamily="18" charset="0"/>
              </a:rPr>
              <a:t>cobalamin</a:t>
            </a:r>
            <a:r>
              <a:rPr lang="en-US" dirty="0">
                <a:latin typeface="Book Antiqua" pitchFamily="18" charset="0"/>
              </a:rPr>
              <a:t> to tissues.</a:t>
            </a:r>
          </a:p>
          <a:p>
            <a:pPr algn="just"/>
            <a:r>
              <a:rPr lang="en-US" dirty="0">
                <a:latin typeface="Book Antiqua" pitchFamily="18" charset="0"/>
              </a:rPr>
              <a:t>It is deposited in the liver, excreted through bile, and undergoes extensive </a:t>
            </a:r>
            <a:r>
              <a:rPr lang="en-US" dirty="0" err="1">
                <a:latin typeface="Book Antiqua" pitchFamily="18" charset="0"/>
              </a:rPr>
              <a:t>enterohepatic</a:t>
            </a:r>
            <a:r>
              <a:rPr lang="en-US" dirty="0">
                <a:latin typeface="Book Antiqua" pitchFamily="18" charset="0"/>
              </a:rPr>
              <a:t> recirculation.</a:t>
            </a:r>
          </a:p>
          <a:p>
            <a:pPr algn="just"/>
            <a:r>
              <a:rPr lang="en-US" dirty="0">
                <a:latin typeface="Book Antiqua" pitchFamily="18" charset="0"/>
              </a:rPr>
              <a:t>Part of the dose is excreted in the urine, at most in the first eight hours.</a:t>
            </a:r>
          </a:p>
          <a:p>
            <a:pPr algn="just"/>
            <a:r>
              <a:rPr lang="en-US" dirty="0">
                <a:latin typeface="Book Antiqua" pitchFamily="18" charset="0"/>
              </a:rPr>
              <a:t>It passes through the placenta and is distributed in breast milk.</a:t>
            </a:r>
          </a:p>
          <a:p>
            <a:pPr algn="just"/>
            <a:r>
              <a:rPr lang="en-US" dirty="0">
                <a:latin typeface="Book Antiqua" pitchFamily="18" charset="0"/>
              </a:rPr>
              <a:t>The utilization of </a:t>
            </a:r>
            <a:r>
              <a:rPr lang="en-US" dirty="0" err="1">
                <a:latin typeface="Book Antiqua" pitchFamily="18" charset="0"/>
              </a:rPr>
              <a:t>hydroxocobalamin</a:t>
            </a:r>
            <a:r>
              <a:rPr lang="en-US" dirty="0">
                <a:latin typeface="Book Antiqua" pitchFamily="18" charset="0"/>
              </a:rPr>
              <a:t> is better than </a:t>
            </a:r>
            <a:r>
              <a:rPr lang="en-US" dirty="0" err="1">
                <a:latin typeface="Book Antiqua" pitchFamily="18" charset="0"/>
              </a:rPr>
              <a:t>cyanocobalamin</a:t>
            </a:r>
            <a:r>
              <a:rPr lang="en-US" dirty="0">
                <a:latin typeface="Book Antiqua" pitchFamily="18" charset="0"/>
              </a:rPr>
              <a:t>; the biological availability of </a:t>
            </a:r>
            <a:r>
              <a:rPr lang="en-US" dirty="0" err="1">
                <a:latin typeface="Book Antiqua" pitchFamily="18" charset="0"/>
              </a:rPr>
              <a:t>hydroxocobalamin</a:t>
            </a:r>
            <a:r>
              <a:rPr lang="en-US" dirty="0">
                <a:latin typeface="Book Antiqua" pitchFamily="18" charset="0"/>
              </a:rPr>
              <a:t> is 90% after a dose of 100 micrograms and 30% after a dose of 1000 micrograms, which is considered sufficient for the body's needs for a period of 2 to 10 months.</a:t>
            </a:r>
          </a:p>
        </p:txBody>
      </p:sp>
    </p:spTree>
    <p:extLst>
      <p:ext uri="{BB962C8B-B14F-4D97-AF65-F5344CB8AC3E}">
        <p14:creationId xmlns:p14="http://schemas.microsoft.com/office/powerpoint/2010/main" val="7443421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dirty="0"/>
          </a:p>
        </p:txBody>
      </p:sp>
      <p:sp>
        <p:nvSpPr>
          <p:cNvPr id="3" name="Čuvar mesta za sadržaj 2"/>
          <p:cNvSpPr>
            <a:spLocks noGrp="1"/>
          </p:cNvSpPr>
          <p:nvPr>
            <p:ph idx="1"/>
          </p:nvPr>
        </p:nvSpPr>
        <p:spPr>
          <a:xfrm>
            <a:off x="1403648" y="1484784"/>
            <a:ext cx="7416824" cy="5184576"/>
          </a:xfrm>
        </p:spPr>
        <p:txBody>
          <a:bodyPr>
            <a:normAutofit fontScale="92500" lnSpcReduction="20000"/>
          </a:bodyPr>
          <a:lstStyle/>
          <a:p>
            <a:pPr marL="82296" indent="0">
              <a:buNone/>
            </a:pPr>
            <a:r>
              <a:rPr lang="en-US" sz="2200" b="1" dirty="0">
                <a:solidFill>
                  <a:schemeClr val="accent5">
                    <a:lumMod val="60000"/>
                    <a:lumOff val="40000"/>
                  </a:schemeClr>
                </a:solidFill>
                <a:latin typeface="Book Antiqua" pitchFamily="18" charset="0"/>
              </a:rPr>
              <a:t>Folic acid</a:t>
            </a:r>
          </a:p>
          <a:p>
            <a:pPr marL="82296" indent="0">
              <a:buNone/>
            </a:pPr>
            <a:r>
              <a:rPr lang="en-US" sz="2200" b="1" dirty="0" err="1">
                <a:solidFill>
                  <a:schemeClr val="accent5">
                    <a:lumMod val="60000"/>
                    <a:lumOff val="40000"/>
                  </a:schemeClr>
                </a:solidFill>
                <a:latin typeface="Book Antiqua" pitchFamily="18" charset="0"/>
              </a:rPr>
              <a:t>Folacin</a:t>
            </a:r>
            <a:r>
              <a:rPr lang="en-US" sz="2200" b="1" dirty="0">
                <a:solidFill>
                  <a:schemeClr val="accent5">
                    <a:lumMod val="60000"/>
                    <a:lumOff val="40000"/>
                  </a:schemeClr>
                </a:solidFill>
                <a:latin typeface="Book Antiqua" pitchFamily="18" charset="0"/>
              </a:rPr>
              <a:t>®, 5 mg, tablets</a:t>
            </a:r>
          </a:p>
          <a:p>
            <a:pPr marL="82296" indent="0">
              <a:buNone/>
            </a:pPr>
            <a:r>
              <a:rPr lang="en-US" sz="2200" b="1" dirty="0">
                <a:solidFill>
                  <a:schemeClr val="accent5">
                    <a:lumMod val="60000"/>
                    <a:lumOff val="40000"/>
                  </a:schemeClr>
                </a:solidFill>
                <a:latin typeface="Book Antiqua" pitchFamily="18" charset="0"/>
              </a:rPr>
              <a:t>INN: folic acid</a:t>
            </a:r>
          </a:p>
          <a:p>
            <a:pPr marL="82296" indent="0">
              <a:buNone/>
            </a:pPr>
            <a:r>
              <a:rPr lang="en-US" sz="2200" b="1" dirty="0">
                <a:latin typeface="Book Antiqua" pitchFamily="18" charset="0"/>
              </a:rPr>
              <a:t>Therapeutic indications</a:t>
            </a:r>
          </a:p>
          <a:p>
            <a:pPr marL="82296" indent="0" algn="just">
              <a:buNone/>
            </a:pPr>
            <a:r>
              <a:rPr lang="en-US" sz="2200" dirty="0">
                <a:latin typeface="Book Antiqua" pitchFamily="18" charset="0"/>
              </a:rPr>
              <a:t>Folic acid belongs to the group of B vitamins and is necessary for the normal formation and maturation of red blood cells.</a:t>
            </a:r>
          </a:p>
          <a:p>
            <a:pPr marL="82296" indent="0" algn="just">
              <a:buNone/>
            </a:pPr>
            <a:r>
              <a:rPr lang="en-US" sz="2200" dirty="0">
                <a:latin typeface="Book Antiqua" pitchFamily="18" charset="0"/>
              </a:rPr>
              <a:t>Folic acid is used for:</a:t>
            </a:r>
          </a:p>
          <a:p>
            <a:pPr marL="82296" indent="0" algn="just">
              <a:buNone/>
            </a:pPr>
            <a:r>
              <a:rPr lang="en-US" sz="2200" dirty="0">
                <a:latin typeface="Book Antiqua" pitchFamily="18" charset="0"/>
              </a:rPr>
              <a:t>1. </a:t>
            </a:r>
            <a:r>
              <a:rPr lang="en-US" sz="2200" dirty="0">
                <a:solidFill>
                  <a:schemeClr val="accent5">
                    <a:lumMod val="60000"/>
                    <a:lumOff val="40000"/>
                  </a:schemeClr>
                </a:solidFill>
                <a:latin typeface="Book Antiqua" pitchFamily="18" charset="0"/>
              </a:rPr>
              <a:t>Therapy of </a:t>
            </a:r>
            <a:r>
              <a:rPr lang="en-US" sz="2200" dirty="0" err="1">
                <a:solidFill>
                  <a:schemeClr val="accent5">
                    <a:lumMod val="60000"/>
                    <a:lumOff val="40000"/>
                  </a:schemeClr>
                </a:solidFill>
                <a:latin typeface="Book Antiqua" pitchFamily="18" charset="0"/>
              </a:rPr>
              <a:t>megaloblastic</a:t>
            </a:r>
            <a:r>
              <a:rPr lang="en-US" sz="2200" dirty="0">
                <a:solidFill>
                  <a:schemeClr val="accent5">
                    <a:lumMod val="60000"/>
                    <a:lumOff val="40000"/>
                  </a:schemeClr>
                </a:solidFill>
                <a:latin typeface="Book Antiqua" pitchFamily="18" charset="0"/>
              </a:rPr>
              <a:t> anemia caused by </a:t>
            </a:r>
            <a:r>
              <a:rPr lang="en-US" sz="2200" dirty="0" err="1">
                <a:solidFill>
                  <a:schemeClr val="accent5">
                    <a:lumMod val="60000"/>
                    <a:lumOff val="40000"/>
                  </a:schemeClr>
                </a:solidFill>
                <a:latin typeface="Book Antiqua" pitchFamily="18" charset="0"/>
              </a:rPr>
              <a:t>folate</a:t>
            </a:r>
            <a:r>
              <a:rPr lang="en-US" sz="2200" dirty="0">
                <a:solidFill>
                  <a:schemeClr val="accent5">
                    <a:lumMod val="60000"/>
                    <a:lumOff val="40000"/>
                  </a:schemeClr>
                </a:solidFill>
                <a:latin typeface="Book Antiqua" pitchFamily="18" charset="0"/>
              </a:rPr>
              <a:t> deficiency </a:t>
            </a:r>
            <a:r>
              <a:rPr lang="en-US" sz="2200" dirty="0">
                <a:latin typeface="Book Antiqua" pitchFamily="18" charset="0"/>
              </a:rPr>
              <a:t>due to malnutrition, </a:t>
            </a:r>
            <a:r>
              <a:rPr lang="en-US" sz="2200" dirty="0" err="1">
                <a:latin typeface="Book Antiqua" pitchFamily="18" charset="0"/>
              </a:rPr>
              <a:t>hepatobiliary</a:t>
            </a:r>
            <a:r>
              <a:rPr lang="en-US" sz="2200" dirty="0">
                <a:latin typeface="Book Antiqua" pitchFamily="18" charset="0"/>
              </a:rPr>
              <a:t> diseases, inflammatory bowel diseases (</a:t>
            </a:r>
            <a:r>
              <a:rPr lang="en-US" sz="2200" dirty="0" err="1">
                <a:latin typeface="Book Antiqua" pitchFamily="18" charset="0"/>
              </a:rPr>
              <a:t>Crohn's</a:t>
            </a:r>
            <a:r>
              <a:rPr lang="en-US" sz="2200" dirty="0">
                <a:latin typeface="Book Antiqua" pitchFamily="18" charset="0"/>
              </a:rPr>
              <a:t> disease, ulcerative colitis), </a:t>
            </a:r>
            <a:r>
              <a:rPr lang="en-US" sz="2200" dirty="0" err="1">
                <a:latin typeface="Book Antiqua" pitchFamily="18" charset="0"/>
              </a:rPr>
              <a:t>malabsorption</a:t>
            </a:r>
            <a:r>
              <a:rPr lang="en-US" sz="2200" dirty="0">
                <a:latin typeface="Book Antiqua" pitchFamily="18" charset="0"/>
              </a:rPr>
              <a:t> (gluten </a:t>
            </a:r>
            <a:r>
              <a:rPr lang="en-US" sz="2200" dirty="0" err="1">
                <a:latin typeface="Book Antiqua" pitchFamily="18" charset="0"/>
              </a:rPr>
              <a:t>enteropathy</a:t>
            </a:r>
            <a:r>
              <a:rPr lang="en-US" sz="2200" dirty="0">
                <a:latin typeface="Book Antiqua" pitchFamily="18" charset="0"/>
              </a:rPr>
              <a:t> or celiac disease) and increased need for folic acid during pregnancy.</a:t>
            </a:r>
          </a:p>
          <a:p>
            <a:pPr marL="82296" indent="0" algn="just">
              <a:buNone/>
            </a:pPr>
            <a:endParaRPr lang="en-US" sz="2200" dirty="0" smtClean="0">
              <a:latin typeface="Book Antiqua" pitchFamily="18" charset="0"/>
            </a:endParaRPr>
          </a:p>
          <a:p>
            <a:pPr marL="82296" indent="0" algn="just">
              <a:buNone/>
            </a:pPr>
            <a:r>
              <a:rPr lang="en-US" sz="2200" dirty="0" smtClean="0">
                <a:latin typeface="Book Antiqua" pitchFamily="18" charset="0"/>
              </a:rPr>
              <a:t>Folic </a:t>
            </a:r>
            <a:r>
              <a:rPr lang="en-US" sz="2200" dirty="0">
                <a:latin typeface="Book Antiqua" pitchFamily="18" charset="0"/>
              </a:rPr>
              <a:t>acid tablets should not be taken as </a:t>
            </a:r>
            <a:r>
              <a:rPr lang="en-US" sz="2200" dirty="0" err="1">
                <a:latin typeface="Book Antiqua" pitchFamily="18" charset="0"/>
              </a:rPr>
              <a:t>monotherapy</a:t>
            </a:r>
            <a:r>
              <a:rPr lang="en-US" sz="2200" dirty="0">
                <a:latin typeface="Book Antiqua" pitchFamily="18" charset="0"/>
              </a:rPr>
              <a:t> in cases of undiagnosed </a:t>
            </a:r>
            <a:r>
              <a:rPr lang="en-US" sz="2200" dirty="0" err="1">
                <a:latin typeface="Book Antiqua" pitchFamily="18" charset="0"/>
              </a:rPr>
              <a:t>megaloblastic</a:t>
            </a:r>
            <a:r>
              <a:rPr lang="en-US" sz="2200" dirty="0">
                <a:latin typeface="Book Antiqua" pitchFamily="18" charset="0"/>
              </a:rPr>
              <a:t> anemia (</a:t>
            </a:r>
            <a:r>
              <a:rPr lang="en-US" sz="2200" dirty="0" err="1">
                <a:latin typeface="Book Antiqua" pitchFamily="18" charset="0"/>
              </a:rPr>
              <a:t>eg</a:t>
            </a:r>
            <a:r>
              <a:rPr lang="en-US" sz="2200" dirty="0">
                <a:latin typeface="Book Antiqua" pitchFamily="18" charset="0"/>
              </a:rPr>
              <a:t> in children, in cases of pernicious anemia or macrocytic anemia of unknown etiology), unless administered together with an appropriate amount of </a:t>
            </a:r>
            <a:r>
              <a:rPr lang="en-US" sz="2200" dirty="0" err="1">
                <a:latin typeface="Book Antiqua" pitchFamily="18" charset="0"/>
              </a:rPr>
              <a:t>hydroxycobalamin</a:t>
            </a:r>
            <a:r>
              <a:rPr lang="en-US" sz="2200" dirty="0">
                <a:latin typeface="Book Antiqua" pitchFamily="18" charset="0"/>
              </a:rPr>
              <a:t>.</a:t>
            </a:r>
            <a:endParaRPr lang="vi-VN" sz="2200" dirty="0">
              <a:latin typeface="Book Antiqua" pitchFamily="18"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04248" y="1431092"/>
            <a:ext cx="1926976" cy="963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540031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a:bodyPr>
          <a:lstStyle/>
          <a:p>
            <a:pPr marL="82296" indent="0">
              <a:buNone/>
            </a:pPr>
            <a:r>
              <a:rPr lang="en-US" sz="1800" dirty="0">
                <a:latin typeface="Book Antiqua" pitchFamily="18" charset="0"/>
              </a:rPr>
              <a:t>2. </a:t>
            </a:r>
            <a:r>
              <a:rPr lang="en-US" sz="1800" dirty="0">
                <a:solidFill>
                  <a:schemeClr val="accent5">
                    <a:lumMod val="60000"/>
                    <a:lumOff val="40000"/>
                  </a:schemeClr>
                </a:solidFill>
                <a:latin typeface="Book Antiqua" pitchFamily="18" charset="0"/>
              </a:rPr>
              <a:t>Prophylaxis of folic acid deficiency</a:t>
            </a:r>
            <a:r>
              <a:rPr lang="en-US" sz="1800" dirty="0">
                <a:latin typeface="Book Antiqua" pitchFamily="18" charset="0"/>
              </a:rPr>
              <a:t> in chronic hemolytic conditions or renal dialysis.</a:t>
            </a:r>
          </a:p>
          <a:p>
            <a:endParaRPr lang="en-US" sz="1800" dirty="0">
              <a:latin typeface="Book Antiqua" pitchFamily="18" charset="0"/>
            </a:endParaRPr>
          </a:p>
          <a:p>
            <a:pPr marL="82296" indent="0">
              <a:buNone/>
            </a:pPr>
            <a:r>
              <a:rPr lang="en-US" sz="1800" dirty="0">
                <a:latin typeface="Book Antiqua" pitchFamily="18" charset="0"/>
              </a:rPr>
              <a:t>3</a:t>
            </a:r>
            <a:r>
              <a:rPr lang="en-US" sz="1800" dirty="0">
                <a:solidFill>
                  <a:schemeClr val="accent5">
                    <a:lumMod val="60000"/>
                    <a:lumOff val="40000"/>
                  </a:schemeClr>
                </a:solidFill>
                <a:latin typeface="Book Antiqua" pitchFamily="18" charset="0"/>
              </a:rPr>
              <a:t>. Prevention of neural tube defects in newborns</a:t>
            </a:r>
            <a:r>
              <a:rPr lang="en-US" sz="1800" dirty="0">
                <a:latin typeface="Book Antiqua" pitchFamily="18" charset="0"/>
              </a:rPr>
              <a:t>, in women who are planning pregnancy and have established risk factors.</a:t>
            </a:r>
          </a:p>
          <a:p>
            <a:endParaRPr lang="en-US" sz="1800" dirty="0">
              <a:latin typeface="Book Antiqua" pitchFamily="18" charset="0"/>
            </a:endParaRPr>
          </a:p>
          <a:p>
            <a:pPr marL="82296" indent="0">
              <a:buNone/>
            </a:pPr>
            <a:r>
              <a:rPr lang="en-US" sz="1800" dirty="0">
                <a:latin typeface="Book Antiqua" pitchFamily="18" charset="0"/>
              </a:rPr>
              <a:t>4. </a:t>
            </a:r>
            <a:r>
              <a:rPr lang="en-US" sz="1800" dirty="0">
                <a:solidFill>
                  <a:schemeClr val="accent5">
                    <a:lumMod val="60000"/>
                    <a:lumOff val="40000"/>
                  </a:schemeClr>
                </a:solidFill>
                <a:latin typeface="Book Antiqua" pitchFamily="18" charset="0"/>
              </a:rPr>
              <a:t>Prophylaxis of folic acid deficiency during long-term treatment with folic acid antagonists </a:t>
            </a:r>
            <a:r>
              <a:rPr lang="en-US" sz="1800" dirty="0">
                <a:latin typeface="Book Antiqua" pitchFamily="18" charset="0"/>
              </a:rPr>
              <a:t>(methotrexate or a combination of </a:t>
            </a:r>
            <a:r>
              <a:rPr lang="en-US" sz="1800" dirty="0" err="1">
                <a:latin typeface="Book Antiqua" pitchFamily="18" charset="0"/>
              </a:rPr>
              <a:t>sulphomethoxazole</a:t>
            </a:r>
            <a:r>
              <a:rPr lang="en-US" sz="1800" dirty="0">
                <a:latin typeface="Book Antiqua" pitchFamily="18" charset="0"/>
              </a:rPr>
              <a:t> and trimethoprim) </a:t>
            </a:r>
            <a:r>
              <a:rPr lang="en-US" sz="1800" dirty="0">
                <a:solidFill>
                  <a:schemeClr val="accent5">
                    <a:lumMod val="60000"/>
                    <a:lumOff val="40000"/>
                  </a:schemeClr>
                </a:solidFill>
                <a:latin typeface="Book Antiqua" pitchFamily="18" charset="0"/>
              </a:rPr>
              <a:t>or anticonvulsants </a:t>
            </a:r>
            <a:r>
              <a:rPr lang="en-US" sz="1800" dirty="0">
                <a:latin typeface="Book Antiqua" pitchFamily="18" charset="0"/>
              </a:rPr>
              <a:t>(</a:t>
            </a:r>
            <a:r>
              <a:rPr lang="en-US" sz="1800" dirty="0" err="1">
                <a:latin typeface="Book Antiqua" pitchFamily="18" charset="0"/>
              </a:rPr>
              <a:t>eg</a:t>
            </a:r>
            <a:r>
              <a:rPr lang="en-US" sz="1800" dirty="0">
                <a:latin typeface="Book Antiqua" pitchFamily="18" charset="0"/>
              </a:rPr>
              <a:t> phenytoin, </a:t>
            </a:r>
            <a:r>
              <a:rPr lang="en-US" sz="1800" dirty="0" err="1">
                <a:latin typeface="Book Antiqua" pitchFamily="18" charset="0"/>
              </a:rPr>
              <a:t>primidone</a:t>
            </a:r>
            <a:r>
              <a:rPr lang="en-US" sz="1800" dirty="0">
                <a:latin typeface="Book Antiqua" pitchFamily="18" charset="0"/>
              </a:rPr>
              <a:t>, phenobarbital).</a:t>
            </a:r>
          </a:p>
        </p:txBody>
      </p:sp>
    </p:spTree>
    <p:extLst>
      <p:ext uri="{BB962C8B-B14F-4D97-AF65-F5344CB8AC3E}">
        <p14:creationId xmlns:p14="http://schemas.microsoft.com/office/powerpoint/2010/main" val="9179386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187624" y="332656"/>
            <a:ext cx="7672896" cy="6301680"/>
          </a:xfrm>
        </p:spPr>
        <p:txBody>
          <a:bodyPr>
            <a:noAutofit/>
          </a:bodyPr>
          <a:lstStyle/>
          <a:p>
            <a:pPr marL="82296" indent="0">
              <a:buNone/>
            </a:pPr>
            <a:r>
              <a:rPr lang="en-US" sz="1800" b="1" dirty="0">
                <a:latin typeface="Book Antiqua" pitchFamily="18" charset="0"/>
              </a:rPr>
              <a:t>Dosage and method of administration</a:t>
            </a:r>
          </a:p>
          <a:p>
            <a:pPr marL="82296" indent="0">
              <a:buNone/>
            </a:pPr>
            <a:r>
              <a:rPr lang="en-US" sz="1800" b="1" dirty="0">
                <a:latin typeface="Book Antiqua" pitchFamily="18" charset="0"/>
              </a:rPr>
              <a:t>Adults:</a:t>
            </a:r>
          </a:p>
          <a:p>
            <a:pPr algn="just"/>
            <a:r>
              <a:rPr lang="en-US" sz="1800" dirty="0">
                <a:solidFill>
                  <a:schemeClr val="accent5">
                    <a:lumMod val="60000"/>
                    <a:lumOff val="40000"/>
                  </a:schemeClr>
                </a:solidFill>
                <a:latin typeface="Book Antiqua" pitchFamily="18" charset="0"/>
              </a:rPr>
              <a:t>Therapy of </a:t>
            </a:r>
            <a:r>
              <a:rPr lang="en-US" sz="1800" dirty="0" err="1">
                <a:solidFill>
                  <a:schemeClr val="accent5">
                    <a:lumMod val="60000"/>
                    <a:lumOff val="40000"/>
                  </a:schemeClr>
                </a:solidFill>
                <a:latin typeface="Book Antiqua" pitchFamily="18" charset="0"/>
              </a:rPr>
              <a:t>megaloblastic</a:t>
            </a:r>
            <a:r>
              <a:rPr lang="en-US" sz="1800" dirty="0">
                <a:solidFill>
                  <a:schemeClr val="accent5">
                    <a:lumMod val="60000"/>
                    <a:lumOff val="40000"/>
                  </a:schemeClr>
                </a:solidFill>
                <a:latin typeface="Book Antiqua" pitchFamily="18" charset="0"/>
              </a:rPr>
              <a:t> anemia caused by </a:t>
            </a:r>
            <a:r>
              <a:rPr lang="en-US" sz="1800" dirty="0" err="1">
                <a:solidFill>
                  <a:schemeClr val="accent5">
                    <a:lumMod val="60000"/>
                    <a:lumOff val="40000"/>
                  </a:schemeClr>
                </a:solidFill>
                <a:latin typeface="Book Antiqua" pitchFamily="18" charset="0"/>
              </a:rPr>
              <a:t>folate</a:t>
            </a:r>
            <a:r>
              <a:rPr lang="en-US" sz="1800" dirty="0">
                <a:solidFill>
                  <a:schemeClr val="accent5">
                    <a:lumMod val="60000"/>
                    <a:lumOff val="40000"/>
                  </a:schemeClr>
                </a:solidFill>
                <a:latin typeface="Book Antiqua" pitchFamily="18" charset="0"/>
              </a:rPr>
              <a:t> deficiency</a:t>
            </a:r>
            <a:r>
              <a:rPr lang="en-US" sz="1800" dirty="0">
                <a:latin typeface="Book Antiqua" pitchFamily="18" charset="0"/>
              </a:rPr>
              <a:t>: 5 mg (one tablet) of folic acid per day for 4 months, in cases of starvation (parenteral nutrition), </a:t>
            </a:r>
            <a:r>
              <a:rPr lang="en-US" sz="1800" dirty="0" err="1">
                <a:latin typeface="Book Antiqua" pitchFamily="18" charset="0"/>
              </a:rPr>
              <a:t>malabsorption</a:t>
            </a:r>
            <a:r>
              <a:rPr lang="en-US" sz="1800" dirty="0">
                <a:latin typeface="Book Antiqua" pitchFamily="18" charset="0"/>
              </a:rPr>
              <a:t>, in inflammatory bowel diseases, the dose can be increased to 15 mg per day.</a:t>
            </a:r>
          </a:p>
          <a:p>
            <a:pPr algn="just"/>
            <a:r>
              <a:rPr lang="en-US" sz="1800" dirty="0">
                <a:solidFill>
                  <a:schemeClr val="accent5">
                    <a:lumMod val="60000"/>
                    <a:lumOff val="40000"/>
                  </a:schemeClr>
                </a:solidFill>
                <a:latin typeface="Book Antiqua" pitchFamily="18" charset="0"/>
              </a:rPr>
              <a:t>Prophylaxis of folic acid deficiency caused by medication</a:t>
            </a:r>
            <a:r>
              <a:rPr lang="en-US" sz="1800" dirty="0">
                <a:latin typeface="Book Antiqua" pitchFamily="18" charset="0"/>
              </a:rPr>
              <a:t>: 5 mg (one tablet) of folic acid per day for 4 months; in cases of </a:t>
            </a:r>
            <a:r>
              <a:rPr lang="en-US" sz="1800" dirty="0" err="1">
                <a:latin typeface="Book Antiqua" pitchFamily="18" charset="0"/>
              </a:rPr>
              <a:t>malabsorption</a:t>
            </a:r>
            <a:r>
              <a:rPr lang="en-US" sz="1800" dirty="0">
                <a:latin typeface="Book Antiqua" pitchFamily="18" charset="0"/>
              </a:rPr>
              <a:t>, the dose may be increased to 15 mg per day.</a:t>
            </a:r>
          </a:p>
          <a:p>
            <a:pPr algn="just"/>
            <a:r>
              <a:rPr lang="en-US" sz="1800" dirty="0">
                <a:solidFill>
                  <a:schemeClr val="accent5">
                    <a:lumMod val="60000"/>
                    <a:lumOff val="40000"/>
                  </a:schemeClr>
                </a:solidFill>
                <a:latin typeface="Book Antiqua" pitchFamily="18" charset="0"/>
              </a:rPr>
              <a:t>Prophylaxis of chronic hemolytic conditions or in patients on dialysis</a:t>
            </a:r>
            <a:r>
              <a:rPr lang="en-US" sz="1800" dirty="0">
                <a:latin typeface="Book Antiqua" pitchFamily="18" charset="0"/>
              </a:rPr>
              <a:t>: 5 mg (one tablet) of folic acid per day every 1-7 days depending on the accompanying disease.</a:t>
            </a:r>
          </a:p>
          <a:p>
            <a:pPr algn="just"/>
            <a:r>
              <a:rPr lang="en-US" sz="1800" dirty="0">
                <a:solidFill>
                  <a:schemeClr val="accent5">
                    <a:lumMod val="60000"/>
                    <a:lumOff val="40000"/>
                  </a:schemeClr>
                </a:solidFill>
                <a:latin typeface="Book Antiqua" pitchFamily="18" charset="0"/>
              </a:rPr>
              <a:t>For the prevention of neural tube defects in newborns</a:t>
            </a:r>
            <a:r>
              <a:rPr lang="en-US" sz="1800" dirty="0">
                <a:latin typeface="Book Antiqua" pitchFamily="18" charset="0"/>
              </a:rPr>
              <a:t>, pregnant women are recommended: 5 mg (one tablet) of folic acid per day during the first trimester of pregnancy. In the case of a planned pregnancy, it is recommended to take folic acid 4 weeks before pregnancy.</a:t>
            </a:r>
          </a:p>
          <a:p>
            <a:pPr algn="just"/>
            <a:r>
              <a:rPr lang="en-US" sz="1800" dirty="0">
                <a:solidFill>
                  <a:schemeClr val="accent5">
                    <a:lumMod val="60000"/>
                    <a:lumOff val="40000"/>
                  </a:schemeClr>
                </a:solidFill>
                <a:latin typeface="Book Antiqua" pitchFamily="18" charset="0"/>
              </a:rPr>
              <a:t>Pregnancy</a:t>
            </a:r>
            <a:r>
              <a:rPr lang="en-US" sz="1800" dirty="0">
                <a:latin typeface="Book Antiqua" pitchFamily="18" charset="0"/>
              </a:rPr>
              <a:t>: With established folic acid deficiency: 5 mg (one tablet) of folic acid per day throughout pregnancy.</a:t>
            </a:r>
          </a:p>
          <a:p>
            <a:pPr marL="82296" indent="0">
              <a:buNone/>
            </a:pPr>
            <a:endParaRPr lang="en-US" sz="1800" dirty="0">
              <a:latin typeface="Book Antiqua" pitchFamily="18" charset="0"/>
            </a:endParaRPr>
          </a:p>
        </p:txBody>
      </p:sp>
    </p:spTree>
    <p:extLst>
      <p:ext uri="{BB962C8B-B14F-4D97-AF65-F5344CB8AC3E}">
        <p14:creationId xmlns:p14="http://schemas.microsoft.com/office/powerpoint/2010/main" val="83684509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187624" y="188640"/>
            <a:ext cx="7560840" cy="6192688"/>
          </a:xfrm>
        </p:spPr>
        <p:txBody>
          <a:bodyPr>
            <a:noAutofit/>
          </a:bodyPr>
          <a:lstStyle/>
          <a:p>
            <a:pPr marL="82296" indent="0">
              <a:buNone/>
            </a:pPr>
            <a:r>
              <a:rPr lang="en-US" sz="2000" b="1" dirty="0" smtClean="0">
                <a:solidFill>
                  <a:schemeClr val="accent5">
                    <a:lumMod val="60000"/>
                    <a:lumOff val="40000"/>
                  </a:schemeClr>
                </a:solidFill>
                <a:latin typeface="Book Antiqua" pitchFamily="18" charset="0"/>
              </a:rPr>
              <a:t>Contraindications</a:t>
            </a:r>
          </a:p>
          <a:p>
            <a:pPr marL="82296" indent="0">
              <a:buNone/>
            </a:pPr>
            <a:endParaRPr lang="en-US" sz="2000" b="1" dirty="0">
              <a:solidFill>
                <a:schemeClr val="accent5">
                  <a:lumMod val="60000"/>
                  <a:lumOff val="40000"/>
                </a:schemeClr>
              </a:solidFill>
              <a:latin typeface="Book Antiqua" pitchFamily="18" charset="0"/>
            </a:endParaRPr>
          </a:p>
          <a:p>
            <a:pPr algn="just"/>
            <a:r>
              <a:rPr lang="en-US" sz="1800" dirty="0">
                <a:latin typeface="Book Antiqua" pitchFamily="18" charset="0"/>
              </a:rPr>
              <a:t>Hypersensitivity to folic acid or any of the excipients</a:t>
            </a:r>
          </a:p>
          <a:p>
            <a:pPr marL="82296" indent="0" algn="just">
              <a:buNone/>
            </a:pPr>
            <a:endParaRPr lang="en-US" sz="1800" dirty="0">
              <a:latin typeface="Book Antiqua" pitchFamily="18" charset="0"/>
            </a:endParaRPr>
          </a:p>
          <a:p>
            <a:pPr algn="just"/>
            <a:r>
              <a:rPr lang="en-US" sz="1800" dirty="0">
                <a:latin typeface="Book Antiqua" pitchFamily="18" charset="0"/>
              </a:rPr>
              <a:t>Long-term folic acid therapy is contraindicated in patients with untreated </a:t>
            </a:r>
            <a:r>
              <a:rPr lang="en-US" sz="1800" dirty="0" err="1">
                <a:latin typeface="Book Antiqua" pitchFamily="18" charset="0"/>
              </a:rPr>
              <a:t>cobalamin</a:t>
            </a:r>
            <a:r>
              <a:rPr lang="en-US" sz="1800" dirty="0">
                <a:latin typeface="Book Antiqua" pitchFamily="18" charset="0"/>
              </a:rPr>
              <a:t> deficiency, e.g. untreated pernicious anemia or other cause of </a:t>
            </a:r>
            <a:r>
              <a:rPr lang="en-US" sz="1800" dirty="0" err="1">
                <a:latin typeface="Book Antiqua" pitchFamily="18" charset="0"/>
              </a:rPr>
              <a:t>cobalamin</a:t>
            </a:r>
            <a:r>
              <a:rPr lang="en-US" sz="1800" dirty="0">
                <a:latin typeface="Book Antiqua" pitchFamily="18" charset="0"/>
              </a:rPr>
              <a:t> deficiency, including long-term vegetarians.</a:t>
            </a:r>
          </a:p>
          <a:p>
            <a:pPr marL="82296" indent="0" algn="just">
              <a:buNone/>
            </a:pPr>
            <a:endParaRPr lang="en-US" sz="1800" dirty="0">
              <a:latin typeface="Book Antiqua" pitchFamily="18" charset="0"/>
            </a:endParaRPr>
          </a:p>
          <a:p>
            <a:pPr algn="just"/>
            <a:r>
              <a:rPr lang="en-US" sz="1800" dirty="0">
                <a:latin typeface="Book Antiqua" pitchFamily="18" charset="0"/>
              </a:rPr>
              <a:t>In elderly patients, a </a:t>
            </a:r>
            <a:r>
              <a:rPr lang="en-US" sz="1800" dirty="0" err="1">
                <a:latin typeface="Book Antiqua" pitchFamily="18" charset="0"/>
              </a:rPr>
              <a:t>cobalamin</a:t>
            </a:r>
            <a:r>
              <a:rPr lang="en-US" sz="1800" dirty="0">
                <a:latin typeface="Book Antiqua" pitchFamily="18" charset="0"/>
              </a:rPr>
              <a:t> </a:t>
            </a:r>
            <a:r>
              <a:rPr lang="en-US" sz="1800" dirty="0" err="1">
                <a:latin typeface="Book Antiqua" pitchFamily="18" charset="0"/>
              </a:rPr>
              <a:t>resorption</a:t>
            </a:r>
            <a:r>
              <a:rPr lang="en-US" sz="1800" dirty="0">
                <a:latin typeface="Book Antiqua" pitchFamily="18" charset="0"/>
              </a:rPr>
              <a:t> test should be performed before long-term </a:t>
            </a:r>
            <a:r>
              <a:rPr lang="en-US" sz="1800" dirty="0" err="1">
                <a:latin typeface="Book Antiqua" pitchFamily="18" charset="0"/>
              </a:rPr>
              <a:t>folate</a:t>
            </a:r>
            <a:r>
              <a:rPr lang="en-US" sz="1800" dirty="0">
                <a:latin typeface="Book Antiqua" pitchFamily="18" charset="0"/>
              </a:rPr>
              <a:t> therapy. </a:t>
            </a:r>
            <a:r>
              <a:rPr lang="en-US" sz="1800" dirty="0" err="1">
                <a:latin typeface="Book Antiqua" pitchFamily="18" charset="0"/>
              </a:rPr>
              <a:t>Folate</a:t>
            </a:r>
            <a:r>
              <a:rPr lang="en-US" sz="1800" dirty="0">
                <a:latin typeface="Book Antiqua" pitchFamily="18" charset="0"/>
              </a:rPr>
              <a:t> administered to these patients for 3 or more months caused </a:t>
            </a:r>
            <a:r>
              <a:rPr lang="en-US" sz="1800" dirty="0" err="1">
                <a:latin typeface="Book Antiqua" pitchFamily="18" charset="0"/>
              </a:rPr>
              <a:t>cobalamin</a:t>
            </a:r>
            <a:r>
              <a:rPr lang="en-US" sz="1800" dirty="0">
                <a:latin typeface="Book Antiqua" pitchFamily="18" charset="0"/>
              </a:rPr>
              <a:t> neuropathy. There were no adverse effects with short-term therapy.</a:t>
            </a:r>
          </a:p>
          <a:p>
            <a:pPr marL="82296" indent="0" algn="just">
              <a:buNone/>
            </a:pPr>
            <a:endParaRPr lang="en-US" sz="1800" dirty="0">
              <a:latin typeface="Book Antiqua" pitchFamily="18" charset="0"/>
            </a:endParaRPr>
          </a:p>
          <a:p>
            <a:pPr algn="just"/>
            <a:r>
              <a:rPr lang="en-US" sz="1800" dirty="0">
                <a:latin typeface="Book Antiqua" pitchFamily="18" charset="0"/>
              </a:rPr>
              <a:t>Folic acid should never be used alone in the treatment of Addison's pernicious anemia or other vitamin B12 deficiency conditions, as it may cause </a:t>
            </a:r>
            <a:r>
              <a:rPr lang="en-US" sz="1800" dirty="0" err="1">
                <a:latin typeface="Book Antiqua" pitchFamily="18" charset="0"/>
              </a:rPr>
              <a:t>subacute</a:t>
            </a:r>
            <a:r>
              <a:rPr lang="en-US" sz="1800" dirty="0">
                <a:latin typeface="Book Antiqua" pitchFamily="18" charset="0"/>
              </a:rPr>
              <a:t> combined degeneration of the spinal cord.</a:t>
            </a:r>
          </a:p>
          <a:p>
            <a:pPr marL="82296" indent="0" algn="just">
              <a:buNone/>
            </a:pPr>
            <a:endParaRPr lang="en-US" sz="1800" dirty="0">
              <a:latin typeface="Book Antiqua" pitchFamily="18" charset="0"/>
            </a:endParaRPr>
          </a:p>
          <a:p>
            <a:pPr algn="just"/>
            <a:r>
              <a:rPr lang="en-US" sz="1800" dirty="0">
                <a:latin typeface="Book Antiqua" pitchFamily="18" charset="0"/>
              </a:rPr>
              <a:t>Folic acid should not be used in existing malignant diseases, except in cases where </a:t>
            </a:r>
            <a:r>
              <a:rPr lang="en-US" sz="1800" dirty="0" err="1">
                <a:latin typeface="Book Antiqua" pitchFamily="18" charset="0"/>
              </a:rPr>
              <a:t>megaloblastic</a:t>
            </a:r>
            <a:r>
              <a:rPr lang="en-US" sz="1800" dirty="0">
                <a:latin typeface="Book Antiqua" pitchFamily="18" charset="0"/>
              </a:rPr>
              <a:t> anemia caused by </a:t>
            </a:r>
            <a:r>
              <a:rPr lang="en-US" sz="1800" dirty="0" err="1">
                <a:latin typeface="Book Antiqua" pitchFamily="18" charset="0"/>
              </a:rPr>
              <a:t>folate</a:t>
            </a:r>
            <a:r>
              <a:rPr lang="en-US" sz="1800" dirty="0">
                <a:latin typeface="Book Antiqua" pitchFamily="18" charset="0"/>
              </a:rPr>
              <a:t> deficiency does not occur as a serious complication.</a:t>
            </a:r>
          </a:p>
        </p:txBody>
      </p:sp>
    </p:spTree>
    <p:extLst>
      <p:ext uri="{BB962C8B-B14F-4D97-AF65-F5344CB8AC3E}">
        <p14:creationId xmlns:p14="http://schemas.microsoft.com/office/powerpoint/2010/main" val="215687534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a:xfrm>
            <a:off x="1435608" y="1447800"/>
            <a:ext cx="7456872" cy="5293568"/>
          </a:xfrm>
        </p:spPr>
        <p:txBody>
          <a:bodyPr>
            <a:normAutofit fontScale="62500" lnSpcReduction="20000"/>
          </a:bodyPr>
          <a:lstStyle/>
          <a:p>
            <a:pPr marL="82296" indent="0">
              <a:buNone/>
            </a:pPr>
            <a:r>
              <a:rPr lang="en-US" b="1" dirty="0">
                <a:solidFill>
                  <a:schemeClr val="accent5">
                    <a:lumMod val="60000"/>
                    <a:lumOff val="40000"/>
                  </a:schemeClr>
                </a:solidFill>
                <a:latin typeface="Book Antiqua" pitchFamily="18" charset="0"/>
              </a:rPr>
              <a:t>Special warnings and precautions when using the drug</a:t>
            </a:r>
          </a:p>
          <a:p>
            <a:pPr algn="just"/>
            <a:r>
              <a:rPr lang="en-US" dirty="0">
                <a:latin typeface="Book Antiqua" pitchFamily="18" charset="0"/>
              </a:rPr>
              <a:t>Despite the beneficial effect of folic acid in the prevention of neural tube malformation, one should be careful because folic acid can mask the hematological signs of a previously unrecognized vitamin B12 deficiency, and thus enable the progression of neurological complications related to that deficiency.</a:t>
            </a:r>
          </a:p>
          <a:p>
            <a:pPr marL="82296" indent="0" algn="just">
              <a:buNone/>
            </a:pPr>
            <a:endParaRPr lang="en-US" dirty="0">
              <a:latin typeface="Book Antiqua" pitchFamily="18" charset="0"/>
            </a:endParaRPr>
          </a:p>
          <a:p>
            <a:pPr algn="just"/>
            <a:r>
              <a:rPr lang="en-US" dirty="0">
                <a:latin typeface="Book Antiqua" pitchFamily="18" charset="0"/>
              </a:rPr>
              <a:t>In patients with </a:t>
            </a:r>
            <a:r>
              <a:rPr lang="en-US" dirty="0" err="1">
                <a:latin typeface="Book Antiqua" pitchFamily="18" charset="0"/>
              </a:rPr>
              <a:t>folate</a:t>
            </a:r>
            <a:r>
              <a:rPr lang="en-US" dirty="0">
                <a:latin typeface="Book Antiqua" pitchFamily="18" charset="0"/>
              </a:rPr>
              <a:t>-dependent tumors, this drug should be used with increased caution.</a:t>
            </a:r>
          </a:p>
          <a:p>
            <a:pPr marL="82296" indent="0" algn="just">
              <a:buNone/>
            </a:pPr>
            <a:endParaRPr lang="en-US" dirty="0">
              <a:latin typeface="Book Antiqua" pitchFamily="18" charset="0"/>
            </a:endParaRPr>
          </a:p>
          <a:p>
            <a:pPr algn="just"/>
            <a:r>
              <a:rPr lang="en-US" dirty="0">
                <a:latin typeface="Book Antiqua" pitchFamily="18" charset="0"/>
              </a:rPr>
              <a:t>This medicine is not intended for healthy pregnant women in whom the use of lower doses is recommended, but is intended for pregnant women with folic acid deficiency and women at risk of recurrence of fetal neural tube defects.</a:t>
            </a:r>
          </a:p>
          <a:p>
            <a:pPr marL="82296" indent="0" algn="just">
              <a:buNone/>
            </a:pPr>
            <a:endParaRPr lang="en-US" dirty="0">
              <a:latin typeface="Book Antiqua" pitchFamily="18" charset="0"/>
            </a:endParaRPr>
          </a:p>
          <a:p>
            <a:pPr algn="just"/>
            <a:r>
              <a:rPr lang="en-US" dirty="0">
                <a:latin typeface="Book Antiqua" pitchFamily="18" charset="0"/>
              </a:rPr>
              <a:t>The medicine contains lactose. Patients with rare hereditary diseases of </a:t>
            </a:r>
            <a:r>
              <a:rPr lang="en-US" dirty="0" err="1">
                <a:latin typeface="Book Antiqua" pitchFamily="18" charset="0"/>
              </a:rPr>
              <a:t>galactose</a:t>
            </a:r>
            <a:r>
              <a:rPr lang="en-US" dirty="0">
                <a:latin typeface="Book Antiqua" pitchFamily="18" charset="0"/>
              </a:rPr>
              <a:t> intolerance, lactase deficiency or glucose-</a:t>
            </a:r>
            <a:r>
              <a:rPr lang="en-US" dirty="0" err="1">
                <a:latin typeface="Book Antiqua" pitchFamily="18" charset="0"/>
              </a:rPr>
              <a:t>galactose</a:t>
            </a:r>
            <a:r>
              <a:rPr lang="en-US" dirty="0">
                <a:latin typeface="Book Antiqua" pitchFamily="18" charset="0"/>
              </a:rPr>
              <a:t> </a:t>
            </a:r>
            <a:r>
              <a:rPr lang="en-US" dirty="0" err="1">
                <a:latin typeface="Book Antiqua" pitchFamily="18" charset="0"/>
              </a:rPr>
              <a:t>malabsorption</a:t>
            </a:r>
            <a:r>
              <a:rPr lang="en-US" dirty="0">
                <a:latin typeface="Book Antiqua" pitchFamily="18" charset="0"/>
              </a:rPr>
              <a:t> must not use this medicine.</a:t>
            </a:r>
          </a:p>
        </p:txBody>
      </p:sp>
    </p:spTree>
    <p:extLst>
      <p:ext uri="{BB962C8B-B14F-4D97-AF65-F5344CB8AC3E}">
        <p14:creationId xmlns:p14="http://schemas.microsoft.com/office/powerpoint/2010/main" val="215043255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403648" y="1268760"/>
            <a:ext cx="7498080" cy="4800600"/>
          </a:xfrm>
        </p:spPr>
        <p:txBody>
          <a:bodyPr>
            <a:noAutofit/>
          </a:bodyPr>
          <a:lstStyle/>
          <a:p>
            <a:pPr marL="82296" indent="0" algn="just">
              <a:buNone/>
            </a:pPr>
            <a:r>
              <a:rPr lang="en-US" sz="2400" b="1" dirty="0">
                <a:solidFill>
                  <a:schemeClr val="accent5">
                    <a:lumMod val="60000"/>
                    <a:lumOff val="40000"/>
                  </a:schemeClr>
                </a:solidFill>
                <a:latin typeface="Book Antiqua" pitchFamily="18" charset="0"/>
              </a:rPr>
              <a:t>Interactions with other drugs and other types of interactions</a:t>
            </a:r>
          </a:p>
          <a:p>
            <a:pPr algn="just"/>
            <a:r>
              <a:rPr lang="en-US" sz="2400" dirty="0" err="1">
                <a:solidFill>
                  <a:schemeClr val="accent5">
                    <a:lumMod val="60000"/>
                    <a:lumOff val="40000"/>
                  </a:schemeClr>
                </a:solidFill>
                <a:latin typeface="Book Antiqua" pitchFamily="18" charset="0"/>
              </a:rPr>
              <a:t>Antiepileptics</a:t>
            </a:r>
            <a:r>
              <a:rPr lang="en-US" sz="2400" dirty="0">
                <a:latin typeface="Book Antiqua" pitchFamily="18" charset="0"/>
              </a:rPr>
              <a:t> - if folic acid is used to treat a deficit caused by the use of </a:t>
            </a:r>
            <a:r>
              <a:rPr lang="en-US" sz="2400" dirty="0" err="1">
                <a:latin typeface="Book Antiqua" pitchFamily="18" charset="0"/>
              </a:rPr>
              <a:t>antiepileptics</a:t>
            </a:r>
            <a:r>
              <a:rPr lang="en-US" sz="2400" dirty="0">
                <a:latin typeface="Book Antiqua" pitchFamily="18" charset="0"/>
              </a:rPr>
              <a:t> (phenytoin, phenobarbital and </a:t>
            </a:r>
            <a:r>
              <a:rPr lang="en-US" sz="2400" dirty="0" err="1">
                <a:latin typeface="Book Antiqua" pitchFamily="18" charset="0"/>
              </a:rPr>
              <a:t>primidone</a:t>
            </a:r>
            <a:r>
              <a:rPr lang="en-US" sz="2400" dirty="0">
                <a:latin typeface="Book Antiqua" pitchFamily="18" charset="0"/>
              </a:rPr>
              <a:t>), the concentration of </a:t>
            </a:r>
            <a:r>
              <a:rPr lang="en-US" sz="2400" dirty="0" err="1">
                <a:latin typeface="Book Antiqua" pitchFamily="18" charset="0"/>
              </a:rPr>
              <a:t>antiepileptics</a:t>
            </a:r>
            <a:r>
              <a:rPr lang="en-US" sz="2400" dirty="0">
                <a:latin typeface="Book Antiqua" pitchFamily="18" charset="0"/>
              </a:rPr>
              <a:t> in the plasma decreases, which in some patients leads to a decrease in the control of epileptic seizures.</a:t>
            </a:r>
          </a:p>
          <a:p>
            <a:pPr algn="just"/>
            <a:r>
              <a:rPr lang="en-US" sz="2400" dirty="0">
                <a:solidFill>
                  <a:schemeClr val="accent5">
                    <a:lumMod val="60000"/>
                    <a:lumOff val="40000"/>
                  </a:schemeClr>
                </a:solidFill>
                <a:latin typeface="Book Antiqua" pitchFamily="18" charset="0"/>
              </a:rPr>
              <a:t>Antibiotics</a:t>
            </a:r>
            <a:r>
              <a:rPr lang="en-US" sz="2400" dirty="0">
                <a:latin typeface="Book Antiqua" pitchFamily="18" charset="0"/>
              </a:rPr>
              <a:t> - chloramphenicol and co-</a:t>
            </a:r>
            <a:r>
              <a:rPr lang="en-US" sz="2400" dirty="0" err="1">
                <a:latin typeface="Book Antiqua" pitchFamily="18" charset="0"/>
              </a:rPr>
              <a:t>trimoxazole</a:t>
            </a:r>
            <a:r>
              <a:rPr lang="en-US" sz="2400" dirty="0">
                <a:latin typeface="Book Antiqua" pitchFamily="18" charset="0"/>
              </a:rPr>
              <a:t> affect the metabolism of folic acid.</a:t>
            </a:r>
          </a:p>
          <a:p>
            <a:pPr algn="just"/>
            <a:r>
              <a:rPr lang="en-US" sz="2400" dirty="0">
                <a:solidFill>
                  <a:schemeClr val="accent5">
                    <a:lumMod val="60000"/>
                    <a:lumOff val="40000"/>
                  </a:schemeClr>
                </a:solidFill>
                <a:latin typeface="Book Antiqua" pitchFamily="18" charset="0"/>
              </a:rPr>
              <a:t>Sulfasalazine</a:t>
            </a:r>
            <a:r>
              <a:rPr lang="en-US" sz="2400" dirty="0">
                <a:latin typeface="Book Antiqua" pitchFamily="18" charset="0"/>
              </a:rPr>
              <a:t> - reduces the </a:t>
            </a:r>
            <a:r>
              <a:rPr lang="en-US" sz="2400" dirty="0" err="1">
                <a:latin typeface="Book Antiqua" pitchFamily="18" charset="0"/>
              </a:rPr>
              <a:t>resorption</a:t>
            </a:r>
            <a:r>
              <a:rPr lang="en-US" sz="2400" dirty="0">
                <a:latin typeface="Book Antiqua" pitchFamily="18" charset="0"/>
              </a:rPr>
              <a:t> of folic acid.</a:t>
            </a:r>
          </a:p>
          <a:p>
            <a:pPr algn="just"/>
            <a:r>
              <a:rPr lang="en-US" sz="2400" dirty="0">
                <a:solidFill>
                  <a:schemeClr val="accent5">
                    <a:lumMod val="60000"/>
                    <a:lumOff val="40000"/>
                  </a:schemeClr>
                </a:solidFill>
                <a:latin typeface="Book Antiqua" pitchFamily="18" charset="0"/>
              </a:rPr>
              <a:t>Methotrexate </a:t>
            </a:r>
            <a:r>
              <a:rPr lang="en-US" sz="2400" dirty="0">
                <a:latin typeface="Book Antiqua" pitchFamily="18" charset="0"/>
              </a:rPr>
              <a:t>- folic acid can affect the toxic and therapeutic effects of methotrexate.</a:t>
            </a:r>
          </a:p>
        </p:txBody>
      </p:sp>
    </p:spTree>
    <p:extLst>
      <p:ext uri="{BB962C8B-B14F-4D97-AF65-F5344CB8AC3E}">
        <p14:creationId xmlns:p14="http://schemas.microsoft.com/office/powerpoint/2010/main" val="331532681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259632" y="908720"/>
            <a:ext cx="7498080" cy="4800600"/>
          </a:xfrm>
        </p:spPr>
        <p:txBody>
          <a:bodyPr>
            <a:noAutofit/>
          </a:bodyPr>
          <a:lstStyle/>
          <a:p>
            <a:pPr marL="82296" indent="0">
              <a:buNone/>
            </a:pPr>
            <a:r>
              <a:rPr lang="en-US" sz="2000" dirty="0">
                <a:solidFill>
                  <a:schemeClr val="accent5">
                    <a:lumMod val="60000"/>
                    <a:lumOff val="40000"/>
                  </a:schemeClr>
                </a:solidFill>
                <a:latin typeface="Book Antiqua" pitchFamily="18" charset="0"/>
              </a:rPr>
              <a:t>Fertility, pregnancy and breastfeeding</a:t>
            </a:r>
          </a:p>
          <a:p>
            <a:pPr marL="82296" indent="0">
              <a:buNone/>
            </a:pPr>
            <a:r>
              <a:rPr lang="en-US" sz="2000" dirty="0">
                <a:solidFill>
                  <a:schemeClr val="accent5">
                    <a:lumMod val="60000"/>
                    <a:lumOff val="40000"/>
                  </a:schemeClr>
                </a:solidFill>
                <a:latin typeface="Book Antiqua" pitchFamily="18" charset="0"/>
              </a:rPr>
              <a:t>Pregnancy</a:t>
            </a:r>
          </a:p>
          <a:p>
            <a:pPr algn="just"/>
            <a:r>
              <a:rPr lang="en-US" sz="2000" dirty="0">
                <a:latin typeface="Book Antiqua" pitchFamily="18" charset="0"/>
              </a:rPr>
              <a:t>There are no data on the harmful effects of folic acid administration during pregnancy. On the contrary, the use of preparations containing folic acid during pregnancy is often beneficial.</a:t>
            </a:r>
          </a:p>
          <a:p>
            <a:pPr algn="just"/>
            <a:r>
              <a:rPr lang="en-US" sz="2000" dirty="0">
                <a:latin typeface="Book Antiqua" pitchFamily="18" charset="0"/>
              </a:rPr>
              <a:t>Folic acid deficiency that is not induced by drugs, or impaired </a:t>
            </a:r>
            <a:r>
              <a:rPr lang="en-US" sz="2000" dirty="0" err="1">
                <a:latin typeface="Book Antiqua" pitchFamily="18" charset="0"/>
              </a:rPr>
              <a:t>folate</a:t>
            </a:r>
            <a:r>
              <a:rPr lang="en-US" sz="2000" dirty="0">
                <a:latin typeface="Book Antiqua" pitchFamily="18" charset="0"/>
              </a:rPr>
              <a:t> metabolism, is associated with the appearance of congenital malformations and certain neural tube defects.</a:t>
            </a:r>
          </a:p>
          <a:p>
            <a:pPr algn="just"/>
            <a:r>
              <a:rPr lang="en-US" sz="2000" dirty="0">
                <a:latin typeface="Book Antiqua" pitchFamily="18" charset="0"/>
              </a:rPr>
              <a:t>Interference with folic acid metabolism, or folic acid deficiency induced by drugs such as anticonvulsants and certain </a:t>
            </a:r>
            <a:r>
              <a:rPr lang="en-US" sz="2000" dirty="0" err="1">
                <a:latin typeface="Book Antiqua" pitchFamily="18" charset="0"/>
              </a:rPr>
              <a:t>antineoplastics</a:t>
            </a:r>
            <a:r>
              <a:rPr lang="en-US" sz="2000" dirty="0">
                <a:latin typeface="Book Antiqua" pitchFamily="18" charset="0"/>
              </a:rPr>
              <a:t>, during early pregnancy results in congenital anomalies.</a:t>
            </a:r>
          </a:p>
          <a:p>
            <a:pPr algn="just"/>
            <a:r>
              <a:rPr lang="en-US" sz="2000" dirty="0">
                <a:latin typeface="Book Antiqua" pitchFamily="18" charset="0"/>
              </a:rPr>
              <a:t>Lack of this vitamin or its metabolites can also be responsible for some cases of spontaneous abortion or retardation of intrauterine development.</a:t>
            </a:r>
            <a:endParaRPr lang="vi-VN" sz="2000" dirty="0">
              <a:latin typeface="Book Antiqua" pitchFamily="18" charset="0"/>
            </a:endParaRPr>
          </a:p>
        </p:txBody>
      </p:sp>
    </p:spTree>
    <p:extLst>
      <p:ext uri="{BB962C8B-B14F-4D97-AF65-F5344CB8AC3E}">
        <p14:creationId xmlns:p14="http://schemas.microsoft.com/office/powerpoint/2010/main" val="3099847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avougaonik zaobljenih uglova 1"/>
          <p:cNvSpPr/>
          <p:nvPr/>
        </p:nvSpPr>
        <p:spPr>
          <a:xfrm>
            <a:off x="1335019" y="1590460"/>
            <a:ext cx="1584176" cy="694928"/>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Book Antiqua" pitchFamily="18" charset="0"/>
              </a:rPr>
              <a:t>MICROCYTIC</a:t>
            </a:r>
          </a:p>
          <a:p>
            <a:pPr algn="ctr"/>
            <a:r>
              <a:rPr lang="en-US" sz="1400" b="1" dirty="0">
                <a:solidFill>
                  <a:schemeClr val="tx1"/>
                </a:solidFill>
                <a:latin typeface="Book Antiqua" pitchFamily="18" charset="0"/>
              </a:rPr>
              <a:t>(MCV &lt; 80 </a:t>
            </a:r>
            <a:r>
              <a:rPr lang="en-US" sz="1400" b="1" dirty="0" err="1">
                <a:solidFill>
                  <a:schemeClr val="tx1"/>
                </a:solidFill>
                <a:latin typeface="Book Antiqua" pitchFamily="18" charset="0"/>
              </a:rPr>
              <a:t>fL</a:t>
            </a:r>
            <a:r>
              <a:rPr lang="en-US" sz="1400" b="1" dirty="0">
                <a:solidFill>
                  <a:schemeClr val="tx1"/>
                </a:solidFill>
                <a:latin typeface="Book Antiqua" pitchFamily="18" charset="0"/>
              </a:rPr>
              <a:t>)</a:t>
            </a:r>
          </a:p>
        </p:txBody>
      </p:sp>
      <p:sp>
        <p:nvSpPr>
          <p:cNvPr id="3" name="Pravougaonik zaobljenih uglova 2"/>
          <p:cNvSpPr/>
          <p:nvPr/>
        </p:nvSpPr>
        <p:spPr>
          <a:xfrm>
            <a:off x="4128509" y="1606392"/>
            <a:ext cx="1743055" cy="694928"/>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Book Antiqua" pitchFamily="18" charset="0"/>
              </a:rPr>
              <a:t>NORMOCYTIC</a:t>
            </a:r>
          </a:p>
          <a:p>
            <a:pPr algn="ctr"/>
            <a:r>
              <a:rPr lang="en-US" sz="1400" b="1" dirty="0">
                <a:solidFill>
                  <a:schemeClr val="tx1"/>
                </a:solidFill>
                <a:latin typeface="Book Antiqua" pitchFamily="18" charset="0"/>
              </a:rPr>
              <a:t>(MCV 80 -100 </a:t>
            </a:r>
            <a:r>
              <a:rPr lang="en-US" sz="1400" b="1" dirty="0" err="1">
                <a:solidFill>
                  <a:schemeClr val="tx1"/>
                </a:solidFill>
                <a:latin typeface="Book Antiqua" pitchFamily="18" charset="0"/>
              </a:rPr>
              <a:t>fL</a:t>
            </a:r>
            <a:r>
              <a:rPr lang="en-US" sz="1400" b="1" dirty="0">
                <a:solidFill>
                  <a:schemeClr val="tx1"/>
                </a:solidFill>
                <a:latin typeface="Book Antiqua" pitchFamily="18" charset="0"/>
              </a:rPr>
              <a:t>)</a:t>
            </a:r>
          </a:p>
        </p:txBody>
      </p:sp>
      <p:sp>
        <p:nvSpPr>
          <p:cNvPr id="5" name="Pravougaonik zaobljenih uglova 4"/>
          <p:cNvSpPr/>
          <p:nvPr/>
        </p:nvSpPr>
        <p:spPr>
          <a:xfrm>
            <a:off x="7140860" y="1590460"/>
            <a:ext cx="1631032" cy="696912"/>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tx1"/>
                </a:solidFill>
                <a:latin typeface="Book Antiqua" pitchFamily="18" charset="0"/>
              </a:rPr>
              <a:t>MACROCYTIC</a:t>
            </a:r>
          </a:p>
          <a:p>
            <a:pPr algn="ctr"/>
            <a:r>
              <a:rPr lang="en-US" sz="1400" b="1" dirty="0">
                <a:solidFill>
                  <a:schemeClr val="tx1"/>
                </a:solidFill>
                <a:latin typeface="Book Antiqua" pitchFamily="18" charset="0"/>
              </a:rPr>
              <a:t>(MCV &gt;100 </a:t>
            </a:r>
            <a:r>
              <a:rPr lang="en-US" sz="1400" b="1" dirty="0" err="1">
                <a:solidFill>
                  <a:schemeClr val="tx1"/>
                </a:solidFill>
                <a:latin typeface="Book Antiqua" pitchFamily="18" charset="0"/>
              </a:rPr>
              <a:t>fL</a:t>
            </a:r>
            <a:r>
              <a:rPr lang="en-US" sz="1400" b="1" dirty="0">
                <a:solidFill>
                  <a:schemeClr val="tx1"/>
                </a:solidFill>
                <a:latin typeface="Book Antiqua" pitchFamily="18" charset="0"/>
              </a:rPr>
              <a:t>)</a:t>
            </a:r>
          </a:p>
        </p:txBody>
      </p:sp>
      <p:sp>
        <p:nvSpPr>
          <p:cNvPr id="6" name="Pravougaonik zaobljenih uglova 5"/>
          <p:cNvSpPr/>
          <p:nvPr/>
        </p:nvSpPr>
        <p:spPr>
          <a:xfrm>
            <a:off x="1979712" y="228432"/>
            <a:ext cx="6372708" cy="576064"/>
          </a:xfrm>
          <a:prstGeom prst="roundRect">
            <a:avLst/>
          </a:prstGeom>
          <a:solidFill>
            <a:schemeClr val="bg2"/>
          </a:solidFill>
          <a:ln>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Book Antiqua" pitchFamily="18" charset="0"/>
              </a:rPr>
              <a:t>MORPHOLOGICAL </a:t>
            </a:r>
            <a:r>
              <a:rPr lang="en-US" sz="2000" dirty="0" smtClean="0">
                <a:solidFill>
                  <a:schemeClr val="tx1"/>
                </a:solidFill>
                <a:latin typeface="Book Antiqua" pitchFamily="18" charset="0"/>
              </a:rPr>
              <a:t>CLASIFICATION OF </a:t>
            </a:r>
            <a:r>
              <a:rPr lang="en-US" sz="2000" dirty="0">
                <a:solidFill>
                  <a:schemeClr val="tx1"/>
                </a:solidFill>
                <a:latin typeface="Book Antiqua" pitchFamily="18" charset="0"/>
              </a:rPr>
              <a:t>ANEMIA</a:t>
            </a:r>
          </a:p>
        </p:txBody>
      </p:sp>
      <p:sp>
        <p:nvSpPr>
          <p:cNvPr id="7" name="Pravougaonik zaobljenih uglova 6"/>
          <p:cNvSpPr/>
          <p:nvPr/>
        </p:nvSpPr>
        <p:spPr>
          <a:xfrm>
            <a:off x="1331640" y="3132336"/>
            <a:ext cx="1728192" cy="3168352"/>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solidFill>
                  <a:schemeClr val="tx1"/>
                </a:solidFill>
                <a:latin typeface="Book Antiqua" pitchFamily="18" charset="0"/>
              </a:rPr>
              <a:t>Sideropenic</a:t>
            </a:r>
            <a:endParaRPr lang="en-US" sz="1600" dirty="0">
              <a:solidFill>
                <a:schemeClr val="tx1"/>
              </a:solidFill>
              <a:latin typeface="Book Antiqua" pitchFamily="18" charset="0"/>
            </a:endParaRPr>
          </a:p>
          <a:p>
            <a:pPr algn="ctr"/>
            <a:r>
              <a:rPr lang="en-US" sz="1600" dirty="0">
                <a:solidFill>
                  <a:schemeClr val="tx1"/>
                </a:solidFill>
                <a:latin typeface="Book Antiqua" pitchFamily="18" charset="0"/>
              </a:rPr>
              <a:t>anemia,</a:t>
            </a:r>
          </a:p>
          <a:p>
            <a:pPr algn="ctr"/>
            <a:r>
              <a:rPr lang="en-US" sz="1600" dirty="0">
                <a:solidFill>
                  <a:schemeClr val="tx1"/>
                </a:solidFill>
                <a:latin typeface="Book Antiqua" pitchFamily="18" charset="0"/>
              </a:rPr>
              <a:t>Anemia of chronic</a:t>
            </a:r>
          </a:p>
          <a:p>
            <a:pPr algn="ctr"/>
            <a:r>
              <a:rPr lang="en-US" sz="1600" dirty="0">
                <a:solidFill>
                  <a:schemeClr val="tx1"/>
                </a:solidFill>
                <a:latin typeface="Book Antiqua" pitchFamily="18" charset="0"/>
              </a:rPr>
              <a:t>diseases,</a:t>
            </a:r>
          </a:p>
          <a:p>
            <a:pPr algn="ctr"/>
            <a:r>
              <a:rPr lang="en-US" sz="1600" dirty="0">
                <a:solidFill>
                  <a:schemeClr val="tx1"/>
                </a:solidFill>
                <a:latin typeface="Book Antiqua" pitchFamily="18" charset="0"/>
              </a:rPr>
              <a:t>Thalassemia</a:t>
            </a:r>
          </a:p>
          <a:p>
            <a:pPr algn="ctr"/>
            <a:r>
              <a:rPr lang="en-US" sz="1600" dirty="0" err="1">
                <a:solidFill>
                  <a:schemeClr val="tx1"/>
                </a:solidFill>
                <a:latin typeface="Book Antiqua" pitchFamily="18" charset="0"/>
              </a:rPr>
              <a:t>Sideroblastic</a:t>
            </a:r>
            <a:endParaRPr lang="en-US" sz="1600" dirty="0">
              <a:solidFill>
                <a:schemeClr val="tx1"/>
              </a:solidFill>
              <a:latin typeface="Book Antiqua" pitchFamily="18" charset="0"/>
            </a:endParaRPr>
          </a:p>
          <a:p>
            <a:pPr algn="ctr"/>
            <a:r>
              <a:rPr lang="en-US" sz="1600" dirty="0" smtClean="0">
                <a:solidFill>
                  <a:schemeClr val="tx1"/>
                </a:solidFill>
                <a:latin typeface="Book Antiqua" pitchFamily="18" charset="0"/>
              </a:rPr>
              <a:t>anemia</a:t>
            </a:r>
            <a:endParaRPr lang="en-US" sz="1600" dirty="0">
              <a:solidFill>
                <a:schemeClr val="tx1"/>
              </a:solidFill>
              <a:latin typeface="Book Antiqua" pitchFamily="18" charset="0"/>
            </a:endParaRPr>
          </a:p>
        </p:txBody>
      </p:sp>
      <p:sp>
        <p:nvSpPr>
          <p:cNvPr id="8" name="Pravougaonik zaobljenih uglova 7"/>
          <p:cNvSpPr/>
          <p:nvPr/>
        </p:nvSpPr>
        <p:spPr>
          <a:xfrm>
            <a:off x="4145433" y="3132336"/>
            <a:ext cx="1800200" cy="3168352"/>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smtClean="0">
                <a:solidFill>
                  <a:schemeClr val="tx1"/>
                </a:solidFill>
                <a:latin typeface="Book Antiqua" pitchFamily="18" charset="0"/>
              </a:rPr>
              <a:t>-Hemolytic</a:t>
            </a:r>
            <a:r>
              <a:rPr lang="en-US" sz="1600" dirty="0">
                <a:solidFill>
                  <a:schemeClr val="tx1"/>
                </a:solidFill>
                <a:latin typeface="Book Antiqua" pitchFamily="18" charset="0"/>
              </a:rPr>
              <a:t>,</a:t>
            </a:r>
          </a:p>
          <a:p>
            <a:r>
              <a:rPr lang="en-US" sz="1600" dirty="0" smtClean="0">
                <a:solidFill>
                  <a:schemeClr val="tx1"/>
                </a:solidFill>
                <a:latin typeface="Book Antiqua" pitchFamily="18" charset="0"/>
              </a:rPr>
              <a:t>-</a:t>
            </a:r>
            <a:r>
              <a:rPr lang="en-US" sz="1600" dirty="0" err="1" smtClean="0">
                <a:solidFill>
                  <a:schemeClr val="tx1"/>
                </a:solidFill>
                <a:latin typeface="Book Antiqua" pitchFamily="18" charset="0"/>
              </a:rPr>
              <a:t>Nonhemolytic</a:t>
            </a:r>
            <a:r>
              <a:rPr lang="en-US" sz="1600" dirty="0">
                <a:solidFill>
                  <a:schemeClr val="tx1"/>
                </a:solidFill>
                <a:latin typeface="Book Antiqua" pitchFamily="18" charset="0"/>
              </a:rPr>
              <a:t>.</a:t>
            </a:r>
          </a:p>
        </p:txBody>
      </p:sp>
      <p:sp>
        <p:nvSpPr>
          <p:cNvPr id="9" name="Pravougaonik zaobljenih uglova 8"/>
          <p:cNvSpPr/>
          <p:nvPr/>
        </p:nvSpPr>
        <p:spPr>
          <a:xfrm>
            <a:off x="7020272" y="3132336"/>
            <a:ext cx="1944216" cy="3609032"/>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chemeClr val="tx1"/>
                </a:solidFill>
                <a:latin typeface="Book Antiqua" pitchFamily="18" charset="0"/>
              </a:rPr>
              <a:t>Megaloblastic</a:t>
            </a:r>
            <a:endParaRPr lang="en-US" sz="1400" dirty="0">
              <a:solidFill>
                <a:schemeClr val="tx1"/>
              </a:solidFill>
              <a:latin typeface="Book Antiqua" pitchFamily="18" charset="0"/>
            </a:endParaRPr>
          </a:p>
          <a:p>
            <a:pPr algn="ctr"/>
            <a:r>
              <a:rPr lang="en-US" sz="1400" dirty="0">
                <a:solidFill>
                  <a:schemeClr val="tx1"/>
                </a:solidFill>
                <a:latin typeface="Book Antiqua" pitchFamily="18" charset="0"/>
              </a:rPr>
              <a:t>- lack of vitamin B12,</a:t>
            </a:r>
          </a:p>
          <a:p>
            <a:pPr algn="ctr"/>
            <a:r>
              <a:rPr lang="en-US" sz="1400" dirty="0" smtClean="0">
                <a:solidFill>
                  <a:schemeClr val="tx1"/>
                </a:solidFill>
                <a:latin typeface="Book Antiqua" pitchFamily="18" charset="0"/>
              </a:rPr>
              <a:t>- lack </a:t>
            </a:r>
            <a:r>
              <a:rPr lang="en-US" sz="1400" dirty="0">
                <a:solidFill>
                  <a:schemeClr val="tx1"/>
                </a:solidFill>
                <a:latin typeface="Book Antiqua" pitchFamily="18" charset="0"/>
              </a:rPr>
              <a:t>of folic acid</a:t>
            </a:r>
            <a:r>
              <a:rPr lang="en-US" sz="1400" dirty="0" smtClean="0">
                <a:solidFill>
                  <a:schemeClr val="tx1"/>
                </a:solidFill>
                <a:latin typeface="Book Antiqua" pitchFamily="18" charset="0"/>
              </a:rPr>
              <a:t>,</a:t>
            </a:r>
          </a:p>
          <a:p>
            <a:pPr marL="285750" indent="-285750" algn="ctr">
              <a:buFontTx/>
              <a:buChar char="-"/>
            </a:pPr>
            <a:r>
              <a:rPr lang="en-US" sz="1400" dirty="0" smtClean="0">
                <a:solidFill>
                  <a:schemeClr val="tx1"/>
                </a:solidFill>
                <a:latin typeface="Book Antiqua" pitchFamily="18" charset="0"/>
              </a:rPr>
              <a:t>caused by use of medicines </a:t>
            </a:r>
          </a:p>
          <a:p>
            <a:pPr algn="ctr"/>
            <a:r>
              <a:rPr lang="en-US" sz="1400" dirty="0" smtClean="0">
                <a:solidFill>
                  <a:schemeClr val="tx1"/>
                </a:solidFill>
                <a:latin typeface="Book Antiqua" pitchFamily="18" charset="0"/>
              </a:rPr>
              <a:t>Non-</a:t>
            </a:r>
            <a:r>
              <a:rPr lang="en-US" sz="1400" dirty="0" err="1" smtClean="0">
                <a:solidFill>
                  <a:schemeClr val="tx1"/>
                </a:solidFill>
                <a:latin typeface="Book Antiqua" pitchFamily="18" charset="0"/>
              </a:rPr>
              <a:t>megaloblastic</a:t>
            </a:r>
            <a:endParaRPr lang="en-US" sz="1400" dirty="0">
              <a:solidFill>
                <a:schemeClr val="tx1"/>
              </a:solidFill>
              <a:latin typeface="Book Antiqua" pitchFamily="18" charset="0"/>
            </a:endParaRPr>
          </a:p>
          <a:p>
            <a:pPr algn="ctr"/>
            <a:r>
              <a:rPr lang="en-US" sz="1400" dirty="0">
                <a:solidFill>
                  <a:schemeClr val="tx1"/>
                </a:solidFill>
                <a:latin typeface="Book Antiqua" pitchFamily="18" charset="0"/>
              </a:rPr>
              <a:t>-</a:t>
            </a:r>
            <a:r>
              <a:rPr lang="en-US" sz="1400" dirty="0" smtClean="0">
                <a:solidFill>
                  <a:schemeClr val="tx1"/>
                </a:solidFill>
                <a:latin typeface="Book Antiqua" pitchFamily="18" charset="0"/>
              </a:rPr>
              <a:t>hypothyroidism</a:t>
            </a:r>
            <a:r>
              <a:rPr lang="en-US" sz="1400" dirty="0">
                <a:solidFill>
                  <a:schemeClr val="tx1"/>
                </a:solidFill>
                <a:latin typeface="Book Antiqua" pitchFamily="18" charset="0"/>
              </a:rPr>
              <a:t>,</a:t>
            </a:r>
          </a:p>
          <a:p>
            <a:pPr algn="ctr"/>
            <a:r>
              <a:rPr lang="en-US" sz="1400" dirty="0">
                <a:solidFill>
                  <a:schemeClr val="tx1"/>
                </a:solidFill>
                <a:latin typeface="Book Antiqua" pitchFamily="18" charset="0"/>
              </a:rPr>
              <a:t>- liver diseases,</a:t>
            </a:r>
          </a:p>
          <a:p>
            <a:pPr algn="ctr"/>
            <a:r>
              <a:rPr lang="en-US" sz="1400" dirty="0">
                <a:solidFill>
                  <a:schemeClr val="tx1"/>
                </a:solidFill>
                <a:latin typeface="Book Antiqua" pitchFamily="18" charset="0"/>
              </a:rPr>
              <a:t>- alcoholism,</a:t>
            </a:r>
          </a:p>
          <a:p>
            <a:pPr algn="ctr"/>
            <a:r>
              <a:rPr lang="en-US" sz="1400" dirty="0">
                <a:solidFill>
                  <a:schemeClr val="tx1"/>
                </a:solidFill>
                <a:latin typeface="Book Antiqua" pitchFamily="18" charset="0"/>
              </a:rPr>
              <a:t>- </a:t>
            </a:r>
            <a:r>
              <a:rPr lang="en-US" sz="1400" dirty="0" err="1">
                <a:solidFill>
                  <a:schemeClr val="tx1"/>
                </a:solidFill>
                <a:latin typeface="Book Antiqua" pitchFamily="18" charset="0"/>
              </a:rPr>
              <a:t>myelodysplastic</a:t>
            </a:r>
            <a:r>
              <a:rPr lang="en-US" sz="1400" dirty="0">
                <a:solidFill>
                  <a:schemeClr val="tx1"/>
                </a:solidFill>
                <a:latin typeface="Book Antiqua" pitchFamily="18" charset="0"/>
              </a:rPr>
              <a:t> </a:t>
            </a:r>
            <a:r>
              <a:rPr lang="en-US" sz="1400" dirty="0" smtClean="0">
                <a:solidFill>
                  <a:schemeClr val="tx1"/>
                </a:solidFill>
                <a:latin typeface="Book Antiqua" pitchFamily="18" charset="0"/>
              </a:rPr>
              <a:t>syndromes</a:t>
            </a:r>
            <a:endParaRPr lang="en-US" sz="1400" dirty="0">
              <a:solidFill>
                <a:schemeClr val="tx1"/>
              </a:solidFill>
              <a:latin typeface="Book Antiqua"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9377" y="2320488"/>
            <a:ext cx="15875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0662" y="2320487"/>
            <a:ext cx="15875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6417" y="2320486"/>
            <a:ext cx="158750" cy="87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592016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a:xfrm>
            <a:off x="1259632" y="1916832"/>
            <a:ext cx="7498080" cy="4800600"/>
          </a:xfrm>
        </p:spPr>
        <p:txBody>
          <a:bodyPr>
            <a:normAutofit/>
          </a:bodyPr>
          <a:lstStyle/>
          <a:p>
            <a:pPr marL="82296" indent="0">
              <a:buNone/>
            </a:pPr>
            <a:r>
              <a:rPr lang="en-US" sz="2000" dirty="0">
                <a:solidFill>
                  <a:schemeClr val="accent5">
                    <a:lumMod val="60000"/>
                    <a:lumOff val="40000"/>
                  </a:schemeClr>
                </a:solidFill>
                <a:latin typeface="Book Antiqua" pitchFamily="18" charset="0"/>
              </a:rPr>
              <a:t>Breastfeeding</a:t>
            </a:r>
          </a:p>
          <a:p>
            <a:pPr algn="just"/>
            <a:r>
              <a:rPr lang="en-US" sz="2000" dirty="0">
                <a:latin typeface="Book Antiqua" pitchFamily="18" charset="0"/>
              </a:rPr>
              <a:t>Folic acid is excreted in breast milk, which may be beneficial for the child. The accumulation of </a:t>
            </a:r>
            <a:r>
              <a:rPr lang="en-US" sz="2000" dirty="0" err="1">
                <a:latin typeface="Book Antiqua" pitchFamily="18" charset="0"/>
              </a:rPr>
              <a:t>folate</a:t>
            </a:r>
            <a:r>
              <a:rPr lang="en-US" sz="2000" dirty="0">
                <a:latin typeface="Book Antiqua" pitchFamily="18" charset="0"/>
              </a:rPr>
              <a:t> in milk takes precedence over the mother's needs.</a:t>
            </a:r>
          </a:p>
          <a:p>
            <a:pPr algn="just"/>
            <a:r>
              <a:rPr lang="en-US" sz="2000" dirty="0">
                <a:latin typeface="Book Antiqua" pitchFamily="18" charset="0"/>
              </a:rPr>
              <a:t>The concentration of folic acid is relatively low in colostrum, but as lactation continues, the concentration of the vitamin increases.</a:t>
            </a:r>
          </a:p>
          <a:p>
            <a:pPr algn="just"/>
            <a:r>
              <a:rPr lang="en-US" sz="2000" dirty="0">
                <a:latin typeface="Book Antiqua" pitchFamily="18" charset="0"/>
              </a:rPr>
              <a:t>No adverse effects were observed in infants whose mothers were receiving folic acid therapy in recommended therapeutic doses.</a:t>
            </a:r>
          </a:p>
        </p:txBody>
      </p:sp>
    </p:spTree>
    <p:extLst>
      <p:ext uri="{BB962C8B-B14F-4D97-AF65-F5344CB8AC3E}">
        <p14:creationId xmlns:p14="http://schemas.microsoft.com/office/powerpoint/2010/main" val="168727738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a:bodyPr>
          <a:lstStyle/>
          <a:p>
            <a:pPr marL="82296" indent="0">
              <a:buNone/>
            </a:pPr>
            <a:r>
              <a:rPr lang="en-US" sz="1800" dirty="0">
                <a:solidFill>
                  <a:schemeClr val="accent5">
                    <a:lumMod val="60000"/>
                    <a:lumOff val="40000"/>
                  </a:schemeClr>
                </a:solidFill>
                <a:latin typeface="Book Antiqua" pitchFamily="18" charset="0"/>
              </a:rPr>
              <a:t>Adverse effects</a:t>
            </a:r>
          </a:p>
          <a:p>
            <a:pPr marL="82296" indent="0">
              <a:buNone/>
            </a:pPr>
            <a:r>
              <a:rPr lang="en-US" sz="1800" dirty="0">
                <a:solidFill>
                  <a:schemeClr val="accent5">
                    <a:lumMod val="60000"/>
                    <a:lumOff val="40000"/>
                  </a:schemeClr>
                </a:solidFill>
                <a:latin typeface="Book Antiqua" pitchFamily="18" charset="0"/>
              </a:rPr>
              <a:t>Gastrointestinal disorders</a:t>
            </a:r>
          </a:p>
          <a:p>
            <a:pPr marL="82296" indent="0">
              <a:buNone/>
            </a:pPr>
            <a:r>
              <a:rPr lang="en-US" sz="1800" dirty="0">
                <a:latin typeface="Book Antiqua" pitchFamily="18" charset="0"/>
              </a:rPr>
              <a:t>Rarely: anorexia, nausea, flatulence, flatulence</a:t>
            </a:r>
          </a:p>
          <a:p>
            <a:pPr marL="82296" indent="0">
              <a:buNone/>
            </a:pPr>
            <a:r>
              <a:rPr lang="en-US" sz="1800" dirty="0">
                <a:solidFill>
                  <a:schemeClr val="accent5">
                    <a:lumMod val="60000"/>
                    <a:lumOff val="40000"/>
                  </a:schemeClr>
                </a:solidFill>
                <a:latin typeface="Book Antiqua" pitchFamily="18" charset="0"/>
              </a:rPr>
              <a:t>Disorders of the immune system</a:t>
            </a:r>
          </a:p>
          <a:p>
            <a:pPr marL="82296" indent="0">
              <a:buNone/>
            </a:pPr>
            <a:r>
              <a:rPr lang="en-US" sz="1800" dirty="0">
                <a:latin typeface="Book Antiqua" pitchFamily="18" charset="0"/>
              </a:rPr>
              <a:t>Rare: allergic reactions such as: erythema, rash, pruritus, </a:t>
            </a:r>
            <a:r>
              <a:rPr lang="en-US" sz="1800" dirty="0" err="1">
                <a:latin typeface="Book Antiqua" pitchFamily="18" charset="0"/>
              </a:rPr>
              <a:t>urticaria</a:t>
            </a:r>
            <a:r>
              <a:rPr lang="en-US" sz="1800" dirty="0">
                <a:latin typeface="Book Antiqua" pitchFamily="18" charset="0"/>
              </a:rPr>
              <a:t>, </a:t>
            </a:r>
            <a:r>
              <a:rPr lang="en-US" sz="1800" dirty="0" err="1">
                <a:latin typeface="Book Antiqua" pitchFamily="18" charset="0"/>
              </a:rPr>
              <a:t>dyspnoea</a:t>
            </a:r>
            <a:r>
              <a:rPr lang="en-US" sz="1800" dirty="0">
                <a:latin typeface="Book Antiqua" pitchFamily="18" charset="0"/>
              </a:rPr>
              <a:t> and anaphylactic reactions (including shock)</a:t>
            </a:r>
          </a:p>
          <a:p>
            <a:pPr marL="82296" indent="0">
              <a:buNone/>
            </a:pPr>
            <a:endParaRPr lang="en-US" sz="1800" dirty="0">
              <a:latin typeface="Book Antiqua" pitchFamily="18" charset="0"/>
            </a:endParaRPr>
          </a:p>
        </p:txBody>
      </p:sp>
    </p:spTree>
    <p:extLst>
      <p:ext uri="{BB962C8B-B14F-4D97-AF65-F5344CB8AC3E}">
        <p14:creationId xmlns:p14="http://schemas.microsoft.com/office/powerpoint/2010/main" val="392320211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a:xfrm>
            <a:off x="1435608" y="1447800"/>
            <a:ext cx="7600888" cy="5410200"/>
          </a:xfrm>
        </p:spPr>
        <p:txBody>
          <a:bodyPr>
            <a:normAutofit fontScale="62500" lnSpcReduction="20000"/>
          </a:bodyPr>
          <a:lstStyle/>
          <a:p>
            <a:pPr marL="82296" indent="0">
              <a:buNone/>
            </a:pPr>
            <a:r>
              <a:rPr lang="en-US" dirty="0">
                <a:latin typeface="Book Antiqua" pitchFamily="18" charset="0"/>
              </a:rPr>
              <a:t>P</a:t>
            </a:r>
            <a:r>
              <a:rPr lang="en-US" dirty="0" smtClean="0">
                <a:latin typeface="Book Antiqua" pitchFamily="18" charset="0"/>
              </a:rPr>
              <a:t>harmacological data</a:t>
            </a:r>
          </a:p>
          <a:p>
            <a:pPr marL="82296" indent="0">
              <a:buNone/>
            </a:pPr>
            <a:r>
              <a:rPr lang="en-US" dirty="0" err="1" smtClean="0">
                <a:latin typeface="Book Antiqua" pitchFamily="18" charset="0"/>
              </a:rPr>
              <a:t>Pharmacodynamic</a:t>
            </a:r>
            <a:r>
              <a:rPr lang="en-US" dirty="0" smtClean="0">
                <a:latin typeface="Book Antiqua" pitchFamily="18" charset="0"/>
              </a:rPr>
              <a:t> </a:t>
            </a:r>
            <a:r>
              <a:rPr lang="en-US" dirty="0">
                <a:latin typeface="Book Antiqua" pitchFamily="18" charset="0"/>
              </a:rPr>
              <a:t>data</a:t>
            </a:r>
          </a:p>
          <a:p>
            <a:pPr marL="82296" indent="0">
              <a:buNone/>
            </a:pPr>
            <a:r>
              <a:rPr lang="en-US" dirty="0" err="1">
                <a:solidFill>
                  <a:schemeClr val="accent5">
                    <a:lumMod val="60000"/>
                    <a:lumOff val="40000"/>
                  </a:schemeClr>
                </a:solidFill>
                <a:latin typeface="Book Antiqua" pitchFamily="18" charset="0"/>
              </a:rPr>
              <a:t>Pharmacotherapeutic</a:t>
            </a:r>
            <a:r>
              <a:rPr lang="en-US" dirty="0">
                <a:solidFill>
                  <a:schemeClr val="accent5">
                    <a:lumMod val="60000"/>
                    <a:lumOff val="40000"/>
                  </a:schemeClr>
                </a:solidFill>
                <a:latin typeface="Book Antiqua" pitchFamily="18" charset="0"/>
              </a:rPr>
              <a:t> group: </a:t>
            </a:r>
            <a:r>
              <a:rPr lang="en-US" dirty="0" err="1">
                <a:solidFill>
                  <a:schemeClr val="accent5">
                    <a:lumMod val="60000"/>
                    <a:lumOff val="40000"/>
                  </a:schemeClr>
                </a:solidFill>
                <a:latin typeface="Book Antiqua" pitchFamily="18" charset="0"/>
              </a:rPr>
              <a:t>Antianemics</a:t>
            </a:r>
            <a:r>
              <a:rPr lang="en-US" dirty="0">
                <a:solidFill>
                  <a:schemeClr val="accent5">
                    <a:lumMod val="60000"/>
                    <a:lumOff val="40000"/>
                  </a:schemeClr>
                </a:solidFill>
                <a:latin typeface="Book Antiqua" pitchFamily="18" charset="0"/>
              </a:rPr>
              <a:t>, folic acid and derivatives</a:t>
            </a:r>
          </a:p>
          <a:p>
            <a:pPr marL="82296" indent="0">
              <a:buNone/>
            </a:pPr>
            <a:r>
              <a:rPr lang="en-US" dirty="0">
                <a:solidFill>
                  <a:schemeClr val="accent5">
                    <a:lumMod val="60000"/>
                    <a:lumOff val="40000"/>
                  </a:schemeClr>
                </a:solidFill>
                <a:latin typeface="Book Antiqua" pitchFamily="18" charset="0"/>
              </a:rPr>
              <a:t>ATC code: B03BB01</a:t>
            </a:r>
          </a:p>
          <a:p>
            <a:pPr marL="82296" indent="0">
              <a:buNone/>
            </a:pPr>
            <a:r>
              <a:rPr lang="en-US" dirty="0">
                <a:solidFill>
                  <a:schemeClr val="accent5">
                    <a:lumMod val="60000"/>
                    <a:lumOff val="40000"/>
                  </a:schemeClr>
                </a:solidFill>
                <a:latin typeface="Book Antiqua" pitchFamily="18" charset="0"/>
              </a:rPr>
              <a:t>Folic acid belongs to the group of </a:t>
            </a:r>
            <a:r>
              <a:rPr lang="en-US" dirty="0" err="1">
                <a:solidFill>
                  <a:schemeClr val="accent5">
                    <a:lumMod val="60000"/>
                    <a:lumOff val="40000"/>
                  </a:schemeClr>
                </a:solidFill>
                <a:latin typeface="Book Antiqua" pitchFamily="18" charset="0"/>
              </a:rPr>
              <a:t>antianemics</a:t>
            </a:r>
            <a:r>
              <a:rPr lang="en-US" dirty="0">
                <a:solidFill>
                  <a:schemeClr val="accent5">
                    <a:lumMod val="60000"/>
                    <a:lumOff val="40000"/>
                  </a:schemeClr>
                </a:solidFill>
                <a:latin typeface="Book Antiqua" pitchFamily="18" charset="0"/>
              </a:rPr>
              <a:t>.</a:t>
            </a:r>
          </a:p>
          <a:p>
            <a:pPr marL="82296" indent="0">
              <a:buNone/>
            </a:pPr>
            <a:endParaRPr lang="en-US" dirty="0">
              <a:latin typeface="Book Antiqua" pitchFamily="18" charset="0"/>
            </a:endParaRPr>
          </a:p>
          <a:p>
            <a:pPr marL="82296" indent="0">
              <a:buNone/>
            </a:pPr>
            <a:r>
              <a:rPr lang="en-US" b="1" dirty="0">
                <a:latin typeface="Book Antiqua" pitchFamily="18" charset="0"/>
              </a:rPr>
              <a:t>Mechanism of action</a:t>
            </a:r>
          </a:p>
          <a:p>
            <a:pPr marL="82296" indent="0" algn="just">
              <a:buNone/>
            </a:pPr>
            <a:r>
              <a:rPr lang="en-US" dirty="0">
                <a:latin typeface="Book Antiqua" pitchFamily="18" charset="0"/>
              </a:rPr>
              <a:t>Folic acid belongs to the group of B vitamins (vitamin B9). In the body, it is reduced to </a:t>
            </a:r>
            <a:r>
              <a:rPr lang="en-US" dirty="0" err="1">
                <a:latin typeface="Book Antiqua" pitchFamily="18" charset="0"/>
              </a:rPr>
              <a:t>tetrahydrofolate</a:t>
            </a:r>
            <a:r>
              <a:rPr lang="en-US" dirty="0">
                <a:latin typeface="Book Antiqua" pitchFamily="18" charset="0"/>
              </a:rPr>
              <a:t>, which is a coenzyme in various metabolic processes, including the synthesis of purines, </a:t>
            </a:r>
            <a:r>
              <a:rPr lang="en-US" dirty="0" err="1">
                <a:latin typeface="Book Antiqua" pitchFamily="18" charset="0"/>
              </a:rPr>
              <a:t>pyrimidines</a:t>
            </a:r>
            <a:r>
              <a:rPr lang="en-US" dirty="0">
                <a:latin typeface="Book Antiqua" pitchFamily="18" charset="0"/>
              </a:rPr>
              <a:t> and methionine, and therefore also the synthesis of DNA and RNA to ensure healthy cell division.</a:t>
            </a:r>
          </a:p>
          <a:p>
            <a:pPr marL="82296" indent="0" algn="just">
              <a:buNone/>
            </a:pPr>
            <a:r>
              <a:rPr lang="en-US" dirty="0">
                <a:latin typeface="Book Antiqua" pitchFamily="18" charset="0"/>
              </a:rPr>
              <a:t>Deficiency of folic acid in the body can lead to </a:t>
            </a:r>
            <a:r>
              <a:rPr lang="en-US" dirty="0" err="1">
                <a:latin typeface="Book Antiqua" pitchFamily="18" charset="0"/>
              </a:rPr>
              <a:t>megaloblastic</a:t>
            </a:r>
            <a:r>
              <a:rPr lang="en-US" dirty="0">
                <a:latin typeface="Book Antiqua" pitchFamily="18" charset="0"/>
              </a:rPr>
              <a:t> anemia, and insufficient intake in pregnant women to defects in the development of the neural tube of the child.</a:t>
            </a:r>
            <a:endParaRPr lang="vi-VN" dirty="0">
              <a:latin typeface="Book Antiqua" pitchFamily="18" charset="0"/>
            </a:endParaRPr>
          </a:p>
        </p:txBody>
      </p:sp>
    </p:spTree>
    <p:extLst>
      <p:ext uri="{BB962C8B-B14F-4D97-AF65-F5344CB8AC3E}">
        <p14:creationId xmlns:p14="http://schemas.microsoft.com/office/powerpoint/2010/main" val="114213748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Autofit/>
          </a:bodyPr>
          <a:lstStyle/>
          <a:p>
            <a:pPr algn="just"/>
            <a:r>
              <a:rPr lang="en-US" sz="1800" dirty="0" err="1">
                <a:latin typeface="Book Antiqua" pitchFamily="18" charset="0"/>
              </a:rPr>
              <a:t>Folate</a:t>
            </a:r>
            <a:r>
              <a:rPr lang="en-US" sz="1800" dirty="0">
                <a:latin typeface="Book Antiqua" pitchFamily="18" charset="0"/>
              </a:rPr>
              <a:t> deficiency affects all cellular functions, and the most important thing is that it reduces the body's ability to restore damaged tissues and enable the growth of new cells. Studies indicate that folic acid has a protective effect and reduces the risk of developing colorectal cancer, especially in men.</a:t>
            </a:r>
          </a:p>
          <a:p>
            <a:pPr marL="82296" indent="0" algn="just">
              <a:buNone/>
            </a:pPr>
            <a:endParaRPr lang="en-US" sz="1800" dirty="0">
              <a:latin typeface="Book Antiqua" pitchFamily="18" charset="0"/>
            </a:endParaRPr>
          </a:p>
          <a:p>
            <a:pPr algn="just"/>
            <a:r>
              <a:rPr lang="en-US" sz="1800" dirty="0">
                <a:latin typeface="Book Antiqua" pitchFamily="18" charset="0"/>
              </a:rPr>
              <a:t>Folic acid deficiency in the body can occur due to insufficient intake (malnutrition, </a:t>
            </a:r>
            <a:r>
              <a:rPr lang="en-US" sz="1800" dirty="0" err="1">
                <a:latin typeface="Book Antiqua" pitchFamily="18" charset="0"/>
              </a:rPr>
              <a:t>malabsorption</a:t>
            </a:r>
            <a:r>
              <a:rPr lang="en-US" sz="1800" dirty="0">
                <a:latin typeface="Book Antiqua" pitchFamily="18" charset="0"/>
              </a:rPr>
              <a:t>), increased need (pregnancy, hemolytic anemia), loss (hemodialysis) or administration of </a:t>
            </a:r>
            <a:r>
              <a:rPr lang="en-US" sz="1800" dirty="0" err="1">
                <a:latin typeface="Book Antiqua" pitchFamily="18" charset="0"/>
              </a:rPr>
              <a:t>folate</a:t>
            </a:r>
            <a:r>
              <a:rPr lang="en-US" sz="1800" dirty="0">
                <a:latin typeface="Book Antiqua" pitchFamily="18" charset="0"/>
              </a:rPr>
              <a:t> antagonists or other drugs that interfere with </a:t>
            </a:r>
            <a:r>
              <a:rPr lang="en-US" sz="1800" dirty="0" err="1">
                <a:latin typeface="Book Antiqua" pitchFamily="18" charset="0"/>
              </a:rPr>
              <a:t>folate</a:t>
            </a:r>
            <a:r>
              <a:rPr lang="en-US" sz="1800" dirty="0">
                <a:latin typeface="Book Antiqua" pitchFamily="18" charset="0"/>
              </a:rPr>
              <a:t> metabolism.</a:t>
            </a:r>
          </a:p>
          <a:p>
            <a:pPr algn="just"/>
            <a:endParaRPr lang="en-US" sz="1800" dirty="0">
              <a:latin typeface="Book Antiqua" pitchFamily="18" charset="0"/>
            </a:endParaRPr>
          </a:p>
          <a:p>
            <a:pPr algn="just"/>
            <a:r>
              <a:rPr lang="en-US" sz="1800" dirty="0">
                <a:latin typeface="Book Antiqua" pitchFamily="18" charset="0"/>
              </a:rPr>
              <a:t>The normal serum </a:t>
            </a:r>
            <a:r>
              <a:rPr lang="en-US" sz="1800" dirty="0" err="1">
                <a:latin typeface="Book Antiqua" pitchFamily="18" charset="0"/>
              </a:rPr>
              <a:t>folate</a:t>
            </a:r>
            <a:r>
              <a:rPr lang="en-US" sz="1800" dirty="0">
                <a:latin typeface="Book Antiqua" pitchFamily="18" charset="0"/>
              </a:rPr>
              <a:t> concentration ranges from 0.005 to 0.015 micrograms/</a:t>
            </a:r>
            <a:r>
              <a:rPr lang="en-US" sz="1800" dirty="0" err="1">
                <a:latin typeface="Book Antiqua" pitchFamily="18" charset="0"/>
              </a:rPr>
              <a:t>mL.</a:t>
            </a:r>
            <a:r>
              <a:rPr lang="en-US" sz="1800" dirty="0">
                <a:latin typeface="Book Antiqua" pitchFamily="18" charset="0"/>
              </a:rPr>
              <a:t> A serum </a:t>
            </a:r>
            <a:r>
              <a:rPr lang="en-US" sz="1800" dirty="0" err="1">
                <a:latin typeface="Book Antiqua" pitchFamily="18" charset="0"/>
              </a:rPr>
              <a:t>folate</a:t>
            </a:r>
            <a:r>
              <a:rPr lang="en-US" sz="1800" dirty="0">
                <a:latin typeface="Book Antiqua" pitchFamily="18" charset="0"/>
              </a:rPr>
              <a:t> concentration of less than 0.005 micrograms/mL indicates its deficiency, and one less than 0.002 micrograms/mL usually leads to </a:t>
            </a:r>
            <a:r>
              <a:rPr lang="en-US" sz="1800" dirty="0" err="1">
                <a:latin typeface="Book Antiqua" pitchFamily="18" charset="0"/>
              </a:rPr>
              <a:t>megaloblastic</a:t>
            </a:r>
            <a:r>
              <a:rPr lang="en-US" sz="1800" dirty="0">
                <a:latin typeface="Book Antiqua" pitchFamily="18" charset="0"/>
              </a:rPr>
              <a:t> anemia.</a:t>
            </a:r>
          </a:p>
        </p:txBody>
      </p:sp>
    </p:spTree>
    <p:extLst>
      <p:ext uri="{BB962C8B-B14F-4D97-AF65-F5344CB8AC3E}">
        <p14:creationId xmlns:p14="http://schemas.microsoft.com/office/powerpoint/2010/main" val="41314375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fontScale="55000" lnSpcReduction="20000"/>
          </a:bodyPr>
          <a:lstStyle/>
          <a:p>
            <a:pPr marL="82296" indent="0" algn="just">
              <a:buNone/>
            </a:pPr>
            <a:r>
              <a:rPr lang="en-US" dirty="0">
                <a:solidFill>
                  <a:schemeClr val="accent5">
                    <a:lumMod val="60000"/>
                    <a:lumOff val="40000"/>
                  </a:schemeClr>
                </a:solidFill>
                <a:latin typeface="Book Antiqua" pitchFamily="18" charset="0"/>
              </a:rPr>
              <a:t>Pharmacokinetic data</a:t>
            </a:r>
          </a:p>
          <a:p>
            <a:pPr marL="82296" indent="0" algn="just">
              <a:buNone/>
            </a:pPr>
            <a:r>
              <a:rPr lang="en-US" dirty="0">
                <a:solidFill>
                  <a:schemeClr val="accent5">
                    <a:lumMod val="60000"/>
                    <a:lumOff val="40000"/>
                  </a:schemeClr>
                </a:solidFill>
                <a:latin typeface="Book Antiqua" pitchFamily="18" charset="0"/>
              </a:rPr>
              <a:t>Absorption</a:t>
            </a:r>
            <a:r>
              <a:rPr lang="en-US" dirty="0">
                <a:latin typeface="Book Antiqua" pitchFamily="18" charset="0"/>
              </a:rPr>
              <a:t> - Folic acid is rapidly absorbed from the gastrointestinal tract, mainly from the duodenum and jejunum.</a:t>
            </a:r>
          </a:p>
          <a:p>
            <a:pPr marL="82296" indent="0" algn="just">
              <a:buNone/>
            </a:pPr>
            <a:endParaRPr lang="en-US" dirty="0">
              <a:latin typeface="Book Antiqua" pitchFamily="18" charset="0"/>
            </a:endParaRPr>
          </a:p>
          <a:p>
            <a:pPr marL="82296" indent="0" algn="just">
              <a:buNone/>
            </a:pPr>
            <a:r>
              <a:rPr lang="en-US" dirty="0">
                <a:solidFill>
                  <a:schemeClr val="accent5">
                    <a:lumMod val="60000"/>
                    <a:lumOff val="40000"/>
                  </a:schemeClr>
                </a:solidFill>
                <a:latin typeface="Book Antiqua" pitchFamily="18" charset="0"/>
              </a:rPr>
              <a:t>Distribution</a:t>
            </a:r>
            <a:r>
              <a:rPr lang="en-US" dirty="0">
                <a:latin typeface="Book Antiqua" pitchFamily="18" charset="0"/>
              </a:rPr>
              <a:t> - takes place evenly in all tissues. It is selectively concentrated in the cerebrospinal fluid. The maximum concentration in plasma is reached in about 30 to 60 minutes after oral administration. </a:t>
            </a:r>
            <a:r>
              <a:rPr lang="en-US" dirty="0" err="1">
                <a:latin typeface="Book Antiqua" pitchFamily="18" charset="0"/>
              </a:rPr>
              <a:t>Folate</a:t>
            </a:r>
            <a:r>
              <a:rPr lang="en-US" dirty="0">
                <a:latin typeface="Book Antiqua" pitchFamily="18" charset="0"/>
              </a:rPr>
              <a:t> is also distributed in breast milk.</a:t>
            </a:r>
          </a:p>
          <a:p>
            <a:pPr marL="82296" indent="0" algn="just">
              <a:buNone/>
            </a:pPr>
            <a:endParaRPr lang="en-US" dirty="0">
              <a:latin typeface="Book Antiqua" pitchFamily="18" charset="0"/>
            </a:endParaRPr>
          </a:p>
          <a:p>
            <a:pPr marL="82296" indent="0" algn="just">
              <a:buNone/>
            </a:pPr>
            <a:r>
              <a:rPr lang="en-US" dirty="0">
                <a:solidFill>
                  <a:schemeClr val="accent5">
                    <a:lumMod val="60000"/>
                    <a:lumOff val="40000"/>
                  </a:schemeClr>
                </a:solidFill>
                <a:latin typeface="Book Antiqua" pitchFamily="18" charset="0"/>
              </a:rPr>
              <a:t>Biotransformation</a:t>
            </a:r>
            <a:r>
              <a:rPr lang="en-US" dirty="0">
                <a:latin typeface="Book Antiqua" pitchFamily="18" charset="0"/>
              </a:rPr>
              <a:t> - Folic acid from tablets is metabolized in the plasma and liver into 5-methyltetrahydrofolate (5MTHF), an active substance that binds with glutamic acid and forms a coenzyme. About 50% of total </a:t>
            </a:r>
            <a:r>
              <a:rPr lang="en-US" dirty="0" err="1">
                <a:latin typeface="Book Antiqua" pitchFamily="18" charset="0"/>
              </a:rPr>
              <a:t>folate</a:t>
            </a:r>
            <a:r>
              <a:rPr lang="en-US" dirty="0">
                <a:latin typeface="Book Antiqua" pitchFamily="18" charset="0"/>
              </a:rPr>
              <a:t> reserves are stored in the liver. About 70% binds to plasma proteins.</a:t>
            </a:r>
          </a:p>
          <a:p>
            <a:pPr marL="82296" indent="0" algn="just">
              <a:buNone/>
            </a:pPr>
            <a:endParaRPr lang="en-US" dirty="0">
              <a:latin typeface="Book Antiqua" pitchFamily="18" charset="0"/>
            </a:endParaRPr>
          </a:p>
          <a:p>
            <a:pPr marL="82296" indent="0" algn="just">
              <a:buNone/>
            </a:pPr>
            <a:r>
              <a:rPr lang="en-US" dirty="0">
                <a:solidFill>
                  <a:schemeClr val="accent5">
                    <a:lumMod val="60000"/>
                    <a:lumOff val="40000"/>
                  </a:schemeClr>
                </a:solidFill>
                <a:latin typeface="Book Antiqua" pitchFamily="18" charset="0"/>
              </a:rPr>
              <a:t>Elimination</a:t>
            </a:r>
            <a:r>
              <a:rPr lang="en-US" dirty="0">
                <a:latin typeface="Book Antiqua" pitchFamily="18" charset="0"/>
              </a:rPr>
              <a:t> - Metabolites, as well as excess </a:t>
            </a:r>
            <a:r>
              <a:rPr lang="en-US" dirty="0" err="1">
                <a:latin typeface="Book Antiqua" pitchFamily="18" charset="0"/>
              </a:rPr>
              <a:t>folate</a:t>
            </a:r>
            <a:r>
              <a:rPr lang="en-US" dirty="0">
                <a:latin typeface="Book Antiqua" pitchFamily="18" charset="0"/>
              </a:rPr>
              <a:t>, are excreted through urine, by glomerular filtration. After a dose of 5 mg, it will be excreted in the urine in 5 hours. Folic acid can be removed by dialysis.</a:t>
            </a:r>
          </a:p>
        </p:txBody>
      </p:sp>
    </p:spTree>
    <p:extLst>
      <p:ext uri="{BB962C8B-B14F-4D97-AF65-F5344CB8AC3E}">
        <p14:creationId xmlns:p14="http://schemas.microsoft.com/office/powerpoint/2010/main" val="258292408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pPr algn="ctr"/>
            <a:r>
              <a:rPr lang="en-US" sz="2800" b="1" dirty="0" smtClean="0">
                <a:solidFill>
                  <a:schemeClr val="accent5">
                    <a:lumMod val="60000"/>
                    <a:lumOff val="40000"/>
                  </a:schemeClr>
                </a:solidFill>
                <a:effectLst/>
                <a:latin typeface="Book Antiqua" pitchFamily="18" charset="0"/>
              </a:rPr>
              <a:t>Iron preparations</a:t>
            </a:r>
            <a:endParaRPr lang="en-US" sz="2800" b="1" dirty="0">
              <a:solidFill>
                <a:schemeClr val="accent5">
                  <a:lumMod val="60000"/>
                  <a:lumOff val="40000"/>
                </a:schemeClr>
              </a:solidFill>
              <a:effectLst/>
              <a:latin typeface="Book Antiqua" pitchFamily="18" charset="0"/>
            </a:endParaRPr>
          </a:p>
        </p:txBody>
      </p:sp>
      <p:sp>
        <p:nvSpPr>
          <p:cNvPr id="3" name="Čuvar mesta za sadržaj 2"/>
          <p:cNvSpPr>
            <a:spLocks noGrp="1"/>
          </p:cNvSpPr>
          <p:nvPr>
            <p:ph idx="1"/>
          </p:nvPr>
        </p:nvSpPr>
        <p:spPr/>
        <p:txBody>
          <a:bodyPr>
            <a:normAutofit/>
          </a:bodyPr>
          <a:lstStyle/>
          <a:p>
            <a:pPr marL="82296" indent="0">
              <a:buNone/>
            </a:pPr>
            <a:r>
              <a:rPr lang="en-US" sz="2400" b="1" dirty="0">
                <a:latin typeface="Book Antiqua" pitchFamily="18" charset="0"/>
              </a:rPr>
              <a:t>Examples of iron </a:t>
            </a:r>
            <a:r>
              <a:rPr lang="en-US" sz="2400" b="1" dirty="0" smtClean="0">
                <a:latin typeface="Book Antiqua" pitchFamily="18" charset="0"/>
              </a:rPr>
              <a:t>preparations:</a:t>
            </a:r>
            <a:endParaRPr lang="en-US" sz="2400" dirty="0">
              <a:latin typeface="Book Antiqua" pitchFamily="18" charset="0"/>
            </a:endParaRPr>
          </a:p>
          <a:p>
            <a:pPr>
              <a:buFont typeface="Arial"/>
              <a:buChar char="•"/>
            </a:pPr>
            <a:r>
              <a:rPr lang="en-US" sz="2400" dirty="0">
                <a:latin typeface="Book Antiqua" pitchFamily="18" charset="0"/>
              </a:rPr>
              <a:t>Ferrous </a:t>
            </a:r>
            <a:r>
              <a:rPr lang="en-US" sz="2400" dirty="0" smtClean="0">
                <a:latin typeface="Book Antiqua" pitchFamily="18" charset="0"/>
              </a:rPr>
              <a:t>sulfate</a:t>
            </a:r>
            <a:endParaRPr lang="en-US" sz="2400" dirty="0">
              <a:latin typeface="Book Antiqua" pitchFamily="18" charset="0"/>
            </a:endParaRPr>
          </a:p>
          <a:p>
            <a:pPr>
              <a:buFont typeface="Arial"/>
              <a:buChar char="•"/>
            </a:pPr>
            <a:r>
              <a:rPr lang="en-US" sz="2400" dirty="0">
                <a:latin typeface="Book Antiqua" pitchFamily="18" charset="0"/>
              </a:rPr>
              <a:t>Ferrous </a:t>
            </a:r>
            <a:r>
              <a:rPr lang="en-US" sz="2400" dirty="0" err="1" smtClean="0">
                <a:latin typeface="Book Antiqua" pitchFamily="18" charset="0"/>
              </a:rPr>
              <a:t>Gluconate</a:t>
            </a:r>
            <a:endParaRPr lang="en-US" sz="2400" dirty="0">
              <a:latin typeface="Book Antiqua" pitchFamily="18" charset="0"/>
            </a:endParaRPr>
          </a:p>
          <a:p>
            <a:pPr>
              <a:buFont typeface="Arial"/>
              <a:buChar char="•"/>
            </a:pPr>
            <a:r>
              <a:rPr lang="en-US" sz="2400" dirty="0">
                <a:latin typeface="Book Antiqua" pitchFamily="18" charset="0"/>
              </a:rPr>
              <a:t>Ferrous </a:t>
            </a:r>
            <a:r>
              <a:rPr lang="en-US" sz="2400" dirty="0" err="1" smtClean="0">
                <a:latin typeface="Book Antiqua" pitchFamily="18" charset="0"/>
              </a:rPr>
              <a:t>fumarate</a:t>
            </a:r>
            <a:endParaRPr lang="en-US" sz="2400" dirty="0">
              <a:latin typeface="Book Antiqua" pitchFamily="18" charset="0"/>
            </a:endParaRPr>
          </a:p>
          <a:p>
            <a:pPr>
              <a:buFont typeface="Arial"/>
              <a:buChar char="•"/>
            </a:pPr>
            <a:r>
              <a:rPr lang="en-US" sz="2400" dirty="0">
                <a:latin typeface="Book Antiqua" pitchFamily="18" charset="0"/>
              </a:rPr>
              <a:t>Carbonyl </a:t>
            </a:r>
            <a:r>
              <a:rPr lang="en-US" sz="2400" dirty="0" smtClean="0">
                <a:latin typeface="Book Antiqua" pitchFamily="18" charset="0"/>
              </a:rPr>
              <a:t>iron</a:t>
            </a:r>
            <a:endParaRPr lang="en-US" sz="2400" dirty="0">
              <a:latin typeface="Book Antiqua" pitchFamily="18" charset="0"/>
            </a:endParaRPr>
          </a:p>
          <a:p>
            <a:pPr>
              <a:buFont typeface="Arial"/>
              <a:buChar char="•"/>
            </a:pPr>
            <a:r>
              <a:rPr lang="en-US" sz="2400" dirty="0">
                <a:latin typeface="Book Antiqua" pitchFamily="18" charset="0"/>
              </a:rPr>
              <a:t>Polysaccharide iron </a:t>
            </a:r>
            <a:r>
              <a:rPr lang="en-US" sz="2400" dirty="0" smtClean="0">
                <a:latin typeface="Book Antiqua" pitchFamily="18" charset="0"/>
              </a:rPr>
              <a:t>complex</a:t>
            </a:r>
            <a:endParaRPr lang="en-US" sz="2400" dirty="0">
              <a:latin typeface="Book Antiqua" pitchFamily="18" charset="0"/>
            </a:endParaRPr>
          </a:p>
          <a:p>
            <a:pPr>
              <a:buFont typeface="Arial"/>
              <a:buChar char="•"/>
            </a:pPr>
            <a:r>
              <a:rPr lang="en-US" sz="2400" dirty="0">
                <a:latin typeface="Book Antiqua" pitchFamily="18" charset="0"/>
              </a:rPr>
              <a:t>Iron </a:t>
            </a:r>
            <a:r>
              <a:rPr lang="en-US" sz="2400" dirty="0" smtClean="0">
                <a:latin typeface="Book Antiqua" pitchFamily="18" charset="0"/>
              </a:rPr>
              <a:t>sucrose</a:t>
            </a:r>
            <a:endParaRPr lang="en-US" sz="2400" dirty="0">
              <a:latin typeface="Book Antiqua" pitchFamily="18" charset="0"/>
            </a:endParaRPr>
          </a:p>
          <a:p>
            <a:pPr>
              <a:buFont typeface="Arial"/>
              <a:buChar char="•"/>
            </a:pPr>
            <a:r>
              <a:rPr lang="en-US" sz="2400" dirty="0">
                <a:latin typeface="Book Antiqua" pitchFamily="18" charset="0"/>
              </a:rPr>
              <a:t>Iron </a:t>
            </a:r>
            <a:r>
              <a:rPr lang="en-US" sz="2400" dirty="0" smtClean="0">
                <a:latin typeface="Book Antiqua" pitchFamily="18" charset="0"/>
              </a:rPr>
              <a:t>dextran</a:t>
            </a:r>
            <a:endParaRPr lang="en-US" sz="2400" dirty="0">
              <a:latin typeface="Book Antiqua" pitchFamily="18" charset="0"/>
            </a:endParaRPr>
          </a:p>
          <a:p>
            <a:pPr>
              <a:buFont typeface="Arial"/>
              <a:buChar char="•"/>
            </a:pPr>
            <a:r>
              <a:rPr lang="en-US" sz="2400" dirty="0" err="1">
                <a:latin typeface="Book Antiqua" pitchFamily="18" charset="0"/>
              </a:rPr>
              <a:t>Haem</a:t>
            </a:r>
            <a:r>
              <a:rPr lang="en-US" sz="2400" dirty="0">
                <a:latin typeface="Book Antiqua" pitchFamily="18" charset="0"/>
              </a:rPr>
              <a:t> iron </a:t>
            </a:r>
            <a:r>
              <a:rPr lang="en-US" sz="2400" dirty="0" smtClean="0">
                <a:latin typeface="Book Antiqua" pitchFamily="18" charset="0"/>
              </a:rPr>
              <a:t>polypeptide</a:t>
            </a:r>
            <a:endParaRPr lang="en-US" sz="2400" dirty="0">
              <a:latin typeface="Book Antiqua" pitchFamily="18" charset="0"/>
            </a:endParaRPr>
          </a:p>
          <a:p>
            <a:pPr marL="82296" indent="0">
              <a:buNone/>
            </a:pPr>
            <a:endParaRPr lang="en-US" sz="2400" dirty="0">
              <a:latin typeface="Book Antiqua" pitchFamily="18" charset="0"/>
            </a:endParaRPr>
          </a:p>
        </p:txBody>
      </p:sp>
    </p:spTree>
    <p:extLst>
      <p:ext uri="{BB962C8B-B14F-4D97-AF65-F5344CB8AC3E}">
        <p14:creationId xmlns:p14="http://schemas.microsoft.com/office/powerpoint/2010/main" val="413096194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normAutofit/>
          </a:bodyPr>
          <a:lstStyle/>
          <a:p>
            <a:r>
              <a:rPr lang="en-US" sz="3200" b="1" dirty="0">
                <a:solidFill>
                  <a:schemeClr val="accent5">
                    <a:lumMod val="60000"/>
                    <a:lumOff val="40000"/>
                  </a:schemeClr>
                </a:solidFill>
                <a:effectLst/>
                <a:latin typeface="Book Antiqua" pitchFamily="18" charset="0"/>
              </a:rPr>
              <a:t>Iron preparations</a:t>
            </a:r>
          </a:p>
        </p:txBody>
      </p:sp>
      <p:sp>
        <p:nvSpPr>
          <p:cNvPr id="3" name="Čuvar mesta za sadržaj 2"/>
          <p:cNvSpPr>
            <a:spLocks noGrp="1"/>
          </p:cNvSpPr>
          <p:nvPr>
            <p:ph idx="1"/>
          </p:nvPr>
        </p:nvSpPr>
        <p:spPr>
          <a:xfrm>
            <a:off x="1187624" y="1340768"/>
            <a:ext cx="7920880" cy="5472608"/>
          </a:xfrm>
        </p:spPr>
        <p:txBody>
          <a:bodyPr>
            <a:normAutofit lnSpcReduction="10000"/>
          </a:bodyPr>
          <a:lstStyle/>
          <a:p>
            <a:pPr marL="82296" indent="0">
              <a:buNone/>
            </a:pPr>
            <a:r>
              <a:rPr lang="en-US" sz="2000" dirty="0">
                <a:solidFill>
                  <a:schemeClr val="accent5">
                    <a:lumMod val="60000"/>
                    <a:lumOff val="40000"/>
                  </a:schemeClr>
                </a:solidFill>
                <a:latin typeface="Book Antiqua" pitchFamily="18" charset="0"/>
              </a:rPr>
              <a:t>REFERUM®, 100mg</a:t>
            </a:r>
            <a:r>
              <a:rPr lang="en-US" sz="2000" dirty="0">
                <a:latin typeface="Book Antiqua" pitchFamily="18" charset="0"/>
              </a:rPr>
              <a:t>, chewable tablet, FERRUM LEK</a:t>
            </a:r>
          </a:p>
          <a:p>
            <a:pPr algn="just"/>
            <a:r>
              <a:rPr lang="en-US" sz="2000" dirty="0">
                <a:latin typeface="Book Antiqua" pitchFamily="18" charset="0"/>
              </a:rPr>
              <a:t>Iron (III) - hydroxide </a:t>
            </a:r>
            <a:r>
              <a:rPr lang="en-US" sz="2000" dirty="0" err="1">
                <a:latin typeface="Book Antiqua" pitchFamily="18" charset="0"/>
              </a:rPr>
              <a:t>polymaltose</a:t>
            </a:r>
            <a:r>
              <a:rPr lang="en-US" sz="2000" dirty="0">
                <a:latin typeface="Book Antiqua" pitchFamily="18" charset="0"/>
              </a:rPr>
              <a:t> complex</a:t>
            </a:r>
          </a:p>
          <a:p>
            <a:pPr algn="just"/>
            <a:r>
              <a:rPr lang="en-US" sz="2000" dirty="0">
                <a:latin typeface="Book Antiqua" pitchFamily="18" charset="0"/>
              </a:rPr>
              <a:t>Iron in the form of an iron(III)-hydroxide complex in a carbohydrate polymer (</a:t>
            </a:r>
            <a:r>
              <a:rPr lang="en-US" sz="2000" dirty="0" err="1">
                <a:latin typeface="Book Antiqua" pitchFamily="18" charset="0"/>
              </a:rPr>
              <a:t>polymaltose</a:t>
            </a:r>
            <a:r>
              <a:rPr lang="en-US" sz="2000" dirty="0">
                <a:latin typeface="Book Antiqua" pitchFamily="18" charset="0"/>
              </a:rPr>
              <a:t>) prevents iron from causing any damage to the gastrointestinal system, as well as the interaction between iron and food.</a:t>
            </a:r>
          </a:p>
          <a:p>
            <a:pPr algn="just"/>
            <a:r>
              <a:rPr lang="en-US" sz="2000" dirty="0">
                <a:latin typeface="Book Antiqua" pitchFamily="18" charset="0"/>
              </a:rPr>
              <a:t>The structure of the iron(III)-hydroxide complex with </a:t>
            </a:r>
            <a:r>
              <a:rPr lang="en-US" sz="2000" dirty="0" err="1">
                <a:latin typeface="Book Antiqua" pitchFamily="18" charset="0"/>
              </a:rPr>
              <a:t>polymaltose</a:t>
            </a:r>
            <a:r>
              <a:rPr lang="en-US" sz="2000" dirty="0">
                <a:latin typeface="Book Antiqua" pitchFamily="18" charset="0"/>
              </a:rPr>
              <a:t> is similar to the natural protein to which iron binds (ferritin). Because of this similarity, iron is resorbed by natural mechanisms.</a:t>
            </a:r>
          </a:p>
          <a:p>
            <a:pPr marL="82296" indent="0" algn="just">
              <a:buNone/>
            </a:pPr>
            <a:r>
              <a:rPr lang="en-US" sz="2000" dirty="0">
                <a:latin typeface="Book Antiqua" pitchFamily="18" charset="0"/>
              </a:rPr>
              <a:t>This iron preparation is used for:</a:t>
            </a:r>
          </a:p>
          <a:p>
            <a:pPr algn="just"/>
            <a:r>
              <a:rPr lang="en-US" sz="2000" dirty="0">
                <a:solidFill>
                  <a:schemeClr val="accent5">
                    <a:lumMod val="60000"/>
                    <a:lumOff val="40000"/>
                  </a:schemeClr>
                </a:solidFill>
                <a:latin typeface="Book Antiqua" pitchFamily="18" charset="0"/>
              </a:rPr>
              <a:t>treatment of latent iron deficiency </a:t>
            </a:r>
            <a:r>
              <a:rPr lang="en-US" sz="2000" dirty="0">
                <a:latin typeface="Book Antiqua" pitchFamily="18" charset="0"/>
              </a:rPr>
              <a:t>(iron deficiency that does not cause symptoms)</a:t>
            </a:r>
          </a:p>
          <a:p>
            <a:pPr algn="just"/>
            <a:r>
              <a:rPr lang="en-US" sz="2000" dirty="0">
                <a:solidFill>
                  <a:schemeClr val="accent5">
                    <a:lumMod val="60000"/>
                    <a:lumOff val="40000"/>
                  </a:schemeClr>
                </a:solidFill>
                <a:latin typeface="Book Antiqua" pitchFamily="18" charset="0"/>
              </a:rPr>
              <a:t>treatment of anemia (anemia) caused by iron deficiency </a:t>
            </a:r>
            <a:r>
              <a:rPr lang="en-US" sz="2000" dirty="0">
                <a:latin typeface="Book Antiqua" pitchFamily="18" charset="0"/>
              </a:rPr>
              <a:t>(manifest iron deficiency),</a:t>
            </a:r>
          </a:p>
          <a:p>
            <a:pPr algn="just"/>
            <a:r>
              <a:rPr lang="en-US" sz="2000" dirty="0">
                <a:solidFill>
                  <a:schemeClr val="accent5">
                    <a:lumMod val="60000"/>
                    <a:lumOff val="40000"/>
                  </a:schemeClr>
                </a:solidFill>
                <a:latin typeface="Book Antiqua" pitchFamily="18" charset="0"/>
              </a:rPr>
              <a:t>prophylactic treatment of iron deficiency in pregnancy</a:t>
            </a:r>
            <a:r>
              <a:rPr lang="en-US" sz="2000" dirty="0">
                <a:latin typeface="Book Antiqua" pitchFamily="18" charset="0"/>
              </a:rPr>
              <a:t>.</a:t>
            </a:r>
          </a:p>
        </p:txBody>
      </p:sp>
    </p:spTree>
    <p:extLst>
      <p:ext uri="{BB962C8B-B14F-4D97-AF65-F5344CB8AC3E}">
        <p14:creationId xmlns:p14="http://schemas.microsoft.com/office/powerpoint/2010/main" val="399146936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p:txBody>
          <a:bodyPr>
            <a:normAutofit fontScale="70000" lnSpcReduction="20000"/>
          </a:bodyPr>
          <a:lstStyle/>
          <a:p>
            <a:pPr marL="82296" indent="0">
              <a:buNone/>
            </a:pPr>
            <a:r>
              <a:rPr lang="en-US" dirty="0">
                <a:solidFill>
                  <a:schemeClr val="accent5">
                    <a:lumMod val="60000"/>
                    <a:lumOff val="40000"/>
                  </a:schemeClr>
                </a:solidFill>
                <a:latin typeface="Book Antiqua" pitchFamily="18" charset="0"/>
              </a:rPr>
              <a:t>Other drugs and the drug REFERUM</a:t>
            </a:r>
          </a:p>
          <a:p>
            <a:pPr marL="82296" indent="0">
              <a:buNone/>
            </a:pPr>
            <a:endParaRPr lang="en-US" dirty="0">
              <a:latin typeface="Book Antiqua" pitchFamily="18" charset="0"/>
            </a:endParaRPr>
          </a:p>
          <a:p>
            <a:pPr algn="just"/>
            <a:r>
              <a:rPr lang="en-US" dirty="0">
                <a:latin typeface="Book Antiqua" pitchFamily="18" charset="0"/>
              </a:rPr>
              <a:t>So far, no interactions with other drugs have been observed.</a:t>
            </a:r>
          </a:p>
          <a:p>
            <a:pPr algn="just"/>
            <a:r>
              <a:rPr lang="en-US" dirty="0">
                <a:latin typeface="Book Antiqua" pitchFamily="18" charset="0"/>
              </a:rPr>
              <a:t>Iron is bound in a complex, so ionic interactions with food ingredients (oxalates (from vegetables), </a:t>
            </a:r>
            <a:r>
              <a:rPr lang="en-US" dirty="0" smtClean="0">
                <a:latin typeface="Book Antiqua" pitchFamily="18" charset="0"/>
              </a:rPr>
              <a:t>tannin (from </a:t>
            </a:r>
            <a:r>
              <a:rPr lang="en-US" dirty="0">
                <a:latin typeface="Book Antiqua" pitchFamily="18" charset="0"/>
              </a:rPr>
              <a:t>tea) or drugs (</a:t>
            </a:r>
            <a:r>
              <a:rPr lang="en-US" dirty="0" err="1">
                <a:latin typeface="Book Antiqua" pitchFamily="18" charset="0"/>
              </a:rPr>
              <a:t>tetracyclines</a:t>
            </a:r>
            <a:r>
              <a:rPr lang="en-US" dirty="0">
                <a:latin typeface="Book Antiqua" pitchFamily="18" charset="0"/>
              </a:rPr>
              <a:t>, antacids) unlikely.</a:t>
            </a:r>
          </a:p>
          <a:p>
            <a:pPr algn="just"/>
            <a:r>
              <a:rPr lang="en-US" dirty="0">
                <a:latin typeface="Book Antiqua" pitchFamily="18" charset="0"/>
              </a:rPr>
              <a:t>Iron therapy should not be discontinued because it does not affect occult bleeding detection tests. In addition, REFERUM does not change the color of tooth enamel.</a:t>
            </a:r>
          </a:p>
          <a:p>
            <a:pPr algn="just"/>
            <a:r>
              <a:rPr lang="en-US" dirty="0">
                <a:latin typeface="Book Antiqua" pitchFamily="18" charset="0"/>
              </a:rPr>
              <a:t>It is necessary to avoid the simultaneous use of other pharmaceutical forms of drugs containing iron (injections and tablets).</a:t>
            </a:r>
          </a:p>
        </p:txBody>
      </p:sp>
    </p:spTree>
    <p:extLst>
      <p:ext uri="{BB962C8B-B14F-4D97-AF65-F5344CB8AC3E}">
        <p14:creationId xmlns:p14="http://schemas.microsoft.com/office/powerpoint/2010/main" val="419066172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fontScale="62500" lnSpcReduction="20000"/>
          </a:bodyPr>
          <a:lstStyle/>
          <a:p>
            <a:pPr marL="82296" indent="0" algn="just">
              <a:buNone/>
            </a:pPr>
            <a:r>
              <a:rPr lang="en-US" dirty="0">
                <a:solidFill>
                  <a:schemeClr val="accent5">
                    <a:lumMod val="60000"/>
                    <a:lumOff val="40000"/>
                  </a:schemeClr>
                </a:solidFill>
                <a:latin typeface="Book Antiqua" pitchFamily="18" charset="0"/>
              </a:rPr>
              <a:t>Taking REFERUM with food and drinks</a:t>
            </a:r>
          </a:p>
          <a:p>
            <a:pPr marL="82296" indent="0" algn="just">
              <a:buNone/>
            </a:pPr>
            <a:r>
              <a:rPr lang="en-US" dirty="0">
                <a:latin typeface="Book Antiqua" pitchFamily="18" charset="0"/>
              </a:rPr>
              <a:t>REFERUM should be taken during or immediately after a meal.</a:t>
            </a:r>
          </a:p>
          <a:p>
            <a:pPr marL="82296" indent="0" algn="just">
              <a:buNone/>
            </a:pPr>
            <a:r>
              <a:rPr lang="en-US" dirty="0">
                <a:latin typeface="Book Antiqua" pitchFamily="18" charset="0"/>
              </a:rPr>
              <a:t>Food and drink do not affect the absorption of this medicine.</a:t>
            </a:r>
          </a:p>
          <a:p>
            <a:pPr marL="82296" indent="0" algn="just">
              <a:buNone/>
            </a:pPr>
            <a:r>
              <a:rPr lang="en-US" dirty="0">
                <a:solidFill>
                  <a:schemeClr val="accent5">
                    <a:lumMod val="60000"/>
                    <a:lumOff val="40000"/>
                  </a:schemeClr>
                </a:solidFill>
                <a:latin typeface="Book Antiqua" pitchFamily="18" charset="0"/>
              </a:rPr>
              <a:t>Pregnancy, breastfeeding and fertility</a:t>
            </a:r>
          </a:p>
          <a:p>
            <a:pPr marL="82296" indent="0" algn="just">
              <a:buNone/>
            </a:pPr>
            <a:r>
              <a:rPr lang="en-US" dirty="0">
                <a:latin typeface="Book Antiqua" pitchFamily="18" charset="0"/>
              </a:rPr>
              <a:t>Reproductive toxicity studies in animals have shown no hazard for the fetus. Based on these studies, there is no evidence of harmfulness of the use of this drug during the first trimester of pregnancy and it is unlikely that a negative effect on the fetus will occur. Controlled studies in pregnant women in the second and third trimesters did not show any adverse effects of the use of this drug on the mother and/or the child.</a:t>
            </a:r>
          </a:p>
          <a:p>
            <a:pPr marL="82296" indent="0" algn="just">
              <a:buNone/>
            </a:pPr>
            <a:r>
              <a:rPr lang="en-US" dirty="0">
                <a:latin typeface="Book Antiqua" pitchFamily="18" charset="0"/>
              </a:rPr>
              <a:t>Iron is excreted in breast milk and binds to the protein found in the milk.</a:t>
            </a:r>
          </a:p>
          <a:p>
            <a:pPr marL="82296" indent="0" algn="just">
              <a:buNone/>
            </a:pPr>
            <a:r>
              <a:rPr lang="en-US" dirty="0">
                <a:latin typeface="Book Antiqua" pitchFamily="18" charset="0"/>
              </a:rPr>
              <a:t>Only a small, unknown amount of iron passes from the iron complex into breast milk and the risk of adverse effects in infants is small.</a:t>
            </a:r>
          </a:p>
        </p:txBody>
      </p:sp>
    </p:spTree>
    <p:extLst>
      <p:ext uri="{BB962C8B-B14F-4D97-AF65-F5344CB8AC3E}">
        <p14:creationId xmlns:p14="http://schemas.microsoft.com/office/powerpoint/2010/main" val="343035259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Autofit/>
          </a:bodyPr>
          <a:lstStyle/>
          <a:p>
            <a:pPr marL="82296" indent="0">
              <a:buNone/>
            </a:pPr>
            <a:r>
              <a:rPr lang="en-US" sz="2000" dirty="0">
                <a:solidFill>
                  <a:schemeClr val="accent5">
                    <a:lumMod val="60000"/>
                    <a:lumOff val="40000"/>
                  </a:schemeClr>
                </a:solidFill>
                <a:latin typeface="Book Antiqua" pitchFamily="18" charset="0"/>
              </a:rPr>
              <a:t>For oral </a:t>
            </a:r>
            <a:r>
              <a:rPr lang="en-US" sz="2000" dirty="0" smtClean="0">
                <a:solidFill>
                  <a:schemeClr val="accent5">
                    <a:lumMod val="60000"/>
                    <a:lumOff val="40000"/>
                  </a:schemeClr>
                </a:solidFill>
                <a:latin typeface="Book Antiqua" pitchFamily="18" charset="0"/>
              </a:rPr>
              <a:t>use</a:t>
            </a:r>
            <a:endParaRPr lang="en-US" sz="2000" dirty="0">
              <a:solidFill>
                <a:schemeClr val="accent5">
                  <a:lumMod val="60000"/>
                  <a:lumOff val="40000"/>
                </a:schemeClr>
              </a:solidFill>
              <a:latin typeface="Book Antiqua" pitchFamily="18" charset="0"/>
            </a:endParaRPr>
          </a:p>
          <a:p>
            <a:pPr algn="just"/>
            <a:r>
              <a:rPr lang="en-US" sz="2000" dirty="0">
                <a:latin typeface="Book Antiqua" pitchFamily="18" charset="0"/>
              </a:rPr>
              <a:t>The drug is intended for adults, nursing mothers and children over 12 years old.</a:t>
            </a:r>
          </a:p>
          <a:p>
            <a:pPr algn="just"/>
            <a:r>
              <a:rPr lang="en-US" sz="2000" dirty="0">
                <a:latin typeface="Book Antiqua" pitchFamily="18" charset="0"/>
              </a:rPr>
              <a:t>Dosage and duration of therapy depends on the degree of iron deficiency.</a:t>
            </a:r>
          </a:p>
          <a:p>
            <a:pPr marL="82296" indent="0" algn="just">
              <a:buNone/>
            </a:pPr>
            <a:r>
              <a:rPr lang="en-US" sz="2000" dirty="0">
                <a:solidFill>
                  <a:schemeClr val="accent5">
                    <a:lumMod val="60000"/>
                    <a:lumOff val="40000"/>
                  </a:schemeClr>
                </a:solidFill>
                <a:latin typeface="Book Antiqua" pitchFamily="18" charset="0"/>
              </a:rPr>
              <a:t>Method of application</a:t>
            </a:r>
          </a:p>
          <a:p>
            <a:pPr algn="just"/>
            <a:r>
              <a:rPr lang="en-US" sz="2000" dirty="0">
                <a:latin typeface="Book Antiqua" pitchFamily="18" charset="0"/>
              </a:rPr>
              <a:t>The medicine is taken during a meal or immediately after a meal</a:t>
            </a:r>
          </a:p>
          <a:p>
            <a:pPr algn="just"/>
            <a:r>
              <a:rPr lang="en-US" sz="2000" dirty="0">
                <a:latin typeface="Book Antiqua" pitchFamily="18" charset="0"/>
              </a:rPr>
              <a:t>You can divide the daily dose into several smaller doses or take the whole dose at once.</a:t>
            </a:r>
          </a:p>
          <a:p>
            <a:pPr marL="82296" indent="0" algn="just">
              <a:buNone/>
            </a:pPr>
            <a:r>
              <a:rPr lang="en-US" sz="2000" dirty="0">
                <a:solidFill>
                  <a:schemeClr val="accent5">
                    <a:lumMod val="60000"/>
                    <a:lumOff val="40000"/>
                  </a:schemeClr>
                </a:solidFill>
                <a:latin typeface="Book Antiqua" pitchFamily="18" charset="0"/>
              </a:rPr>
              <a:t>Manifest iron deficiency</a:t>
            </a:r>
          </a:p>
          <a:p>
            <a:pPr algn="just"/>
            <a:r>
              <a:rPr lang="en-US" sz="2000" dirty="0">
                <a:latin typeface="Book Antiqua" pitchFamily="18" charset="0"/>
              </a:rPr>
              <a:t>The therapy lasts 3-5 months, and may last longer, depending on the results of the laboratory blood analysis.</a:t>
            </a:r>
          </a:p>
          <a:p>
            <a:pPr algn="just"/>
            <a:r>
              <a:rPr lang="en-US" sz="2000" dirty="0">
                <a:latin typeface="Book Antiqua" pitchFamily="18" charset="0"/>
              </a:rPr>
              <a:t>Adults, nursing mothers and children over 12 years of age: The usual daily dose is 1 to 3 chewable tablets per day.</a:t>
            </a:r>
          </a:p>
        </p:txBody>
      </p:sp>
    </p:spTree>
    <p:extLst>
      <p:ext uri="{BB962C8B-B14F-4D97-AF65-F5344CB8AC3E}">
        <p14:creationId xmlns:p14="http://schemas.microsoft.com/office/powerpoint/2010/main" val="29733260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Слик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116632"/>
            <a:ext cx="5976664" cy="6741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73019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a:bodyPr>
          <a:lstStyle/>
          <a:p>
            <a:pPr lvl="0">
              <a:buClr>
                <a:srgbClr val="3891A7"/>
              </a:buClr>
            </a:pPr>
            <a:r>
              <a:rPr lang="en-US" sz="2000" dirty="0">
                <a:latin typeface="Book Antiqua" pitchFamily="18" charset="0"/>
              </a:rPr>
              <a:t>Pregnant women: 2-3 chewable tablets per day. After that, at least until the end of the pregnancy, it is necessary to take one chewable tablet.</a:t>
            </a:r>
          </a:p>
          <a:p>
            <a:pPr marL="82296" lvl="0" indent="0">
              <a:buClr>
                <a:srgbClr val="3891A7"/>
              </a:buClr>
              <a:buNone/>
            </a:pPr>
            <a:r>
              <a:rPr lang="en-US" sz="2000" dirty="0">
                <a:solidFill>
                  <a:schemeClr val="accent5">
                    <a:lumMod val="60000"/>
                    <a:lumOff val="40000"/>
                  </a:schemeClr>
                </a:solidFill>
                <a:latin typeface="Book Antiqua" pitchFamily="18" charset="0"/>
              </a:rPr>
              <a:t>Latent iron deficiency</a:t>
            </a:r>
          </a:p>
          <a:p>
            <a:pPr lvl="0">
              <a:buClr>
                <a:srgbClr val="3891A7"/>
              </a:buClr>
            </a:pPr>
            <a:r>
              <a:rPr lang="en-US" sz="2000" dirty="0">
                <a:latin typeface="Book Antiqua" pitchFamily="18" charset="0"/>
              </a:rPr>
              <a:t>The therapy lasts 1-2 months.</a:t>
            </a:r>
          </a:p>
          <a:p>
            <a:pPr lvl="0">
              <a:buClr>
                <a:srgbClr val="3891A7"/>
              </a:buClr>
            </a:pPr>
            <a:r>
              <a:rPr lang="en-US" sz="2000" dirty="0">
                <a:latin typeface="Book Antiqua" pitchFamily="18" charset="0"/>
              </a:rPr>
              <a:t>Adults, nursing mothers and children over 12 years of age: 1 chewable tablet per day.</a:t>
            </a:r>
          </a:p>
          <a:p>
            <a:pPr lvl="0">
              <a:buClr>
                <a:srgbClr val="3891A7"/>
              </a:buClr>
            </a:pPr>
            <a:r>
              <a:rPr lang="en-US" sz="2000" dirty="0">
                <a:latin typeface="Book Antiqua" pitchFamily="18" charset="0"/>
              </a:rPr>
              <a:t>Pregnant women: one chewable tablet per day.</a:t>
            </a:r>
          </a:p>
          <a:p>
            <a:pPr marL="82296" lvl="0" indent="0">
              <a:buClr>
                <a:srgbClr val="3891A7"/>
              </a:buClr>
              <a:buNone/>
            </a:pPr>
            <a:r>
              <a:rPr lang="en-US" sz="2000" dirty="0">
                <a:solidFill>
                  <a:schemeClr val="accent5">
                    <a:lumMod val="60000"/>
                    <a:lumOff val="40000"/>
                  </a:schemeClr>
                </a:solidFill>
                <a:latin typeface="Book Antiqua" pitchFamily="18" charset="0"/>
              </a:rPr>
              <a:t>Prevention of iron deficiency in pregnant women</a:t>
            </a:r>
          </a:p>
          <a:p>
            <a:pPr lvl="0">
              <a:buClr>
                <a:srgbClr val="3891A7"/>
              </a:buClr>
            </a:pPr>
            <a:r>
              <a:rPr lang="en-US" sz="2000" dirty="0">
                <a:latin typeface="Book Antiqua" pitchFamily="18" charset="0"/>
              </a:rPr>
              <a:t>One chewable tablet per day.</a:t>
            </a:r>
          </a:p>
        </p:txBody>
      </p:sp>
    </p:spTree>
    <p:extLst>
      <p:ext uri="{BB962C8B-B14F-4D97-AF65-F5344CB8AC3E}">
        <p14:creationId xmlns:p14="http://schemas.microsoft.com/office/powerpoint/2010/main" val="215951277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a:bodyPr>
          <a:lstStyle/>
          <a:p>
            <a:pPr marL="82296" indent="0">
              <a:buNone/>
            </a:pPr>
            <a:r>
              <a:rPr lang="en-US" sz="2000" dirty="0">
                <a:solidFill>
                  <a:schemeClr val="accent5">
                    <a:lumMod val="60000"/>
                    <a:lumOff val="40000"/>
                  </a:schemeClr>
                </a:solidFill>
                <a:latin typeface="Book Antiqua" pitchFamily="18" charset="0"/>
              </a:rPr>
              <a:t>Possible side effects</a:t>
            </a:r>
          </a:p>
          <a:p>
            <a:pPr marL="82296" indent="0">
              <a:buNone/>
            </a:pPr>
            <a:r>
              <a:rPr lang="en-US" sz="2000" dirty="0">
                <a:latin typeface="Book Antiqua" pitchFamily="18" charset="0"/>
              </a:rPr>
              <a:t>REFERUM is generally well tolerated. Side effects are usually mild and transient.</a:t>
            </a:r>
          </a:p>
          <a:p>
            <a:pPr marL="82296" indent="0">
              <a:buNone/>
            </a:pPr>
            <a:r>
              <a:rPr lang="en-US" sz="2000" dirty="0">
                <a:latin typeface="Book Antiqua" pitchFamily="18" charset="0"/>
              </a:rPr>
              <a:t>Very rare side effects (occurring in up to 1 in 10,000 patients taking the medicine):</a:t>
            </a:r>
          </a:p>
          <a:p>
            <a:r>
              <a:rPr lang="en-US" sz="2000" dirty="0">
                <a:latin typeface="Book Antiqua" pitchFamily="18" charset="0"/>
              </a:rPr>
              <a:t>stomach pain, constipation, </a:t>
            </a:r>
            <a:r>
              <a:rPr lang="en-US" sz="2000" dirty="0" err="1">
                <a:latin typeface="Book Antiqua" pitchFamily="18" charset="0"/>
              </a:rPr>
              <a:t>diarrhoea</a:t>
            </a:r>
            <a:r>
              <a:rPr lang="en-US" sz="2000" dirty="0">
                <a:latin typeface="Book Antiqua" pitchFamily="18" charset="0"/>
              </a:rPr>
              <a:t>, nausea, indigestion accompanied by stomach pain (dyspepsia) and vomiting</a:t>
            </a:r>
          </a:p>
          <a:p>
            <a:r>
              <a:rPr lang="en-US" sz="2000" dirty="0" err="1">
                <a:latin typeface="Book Antiqua" pitchFamily="18" charset="0"/>
              </a:rPr>
              <a:t>urticaria</a:t>
            </a:r>
            <a:r>
              <a:rPr lang="en-US" sz="2000" dirty="0">
                <a:latin typeface="Book Antiqua" pitchFamily="18" charset="0"/>
              </a:rPr>
              <a:t>, rash, exanthema, itching</a:t>
            </a:r>
          </a:p>
        </p:txBody>
      </p:sp>
    </p:spTree>
    <p:extLst>
      <p:ext uri="{BB962C8B-B14F-4D97-AF65-F5344CB8AC3E}">
        <p14:creationId xmlns:p14="http://schemas.microsoft.com/office/powerpoint/2010/main" val="59922698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331640" y="188640"/>
            <a:ext cx="7272808" cy="6669360"/>
          </a:xfrm>
        </p:spPr>
        <p:txBody>
          <a:bodyPr>
            <a:normAutofit/>
          </a:bodyPr>
          <a:lstStyle/>
          <a:p>
            <a:pPr marL="82296" indent="0" algn="just">
              <a:buNone/>
            </a:pPr>
            <a:r>
              <a:rPr lang="en-US" sz="2000" dirty="0">
                <a:solidFill>
                  <a:schemeClr val="accent5">
                    <a:lumMod val="60000"/>
                    <a:lumOff val="40000"/>
                  </a:schemeClr>
                </a:solidFill>
                <a:latin typeface="Book Antiqua" pitchFamily="18" charset="0"/>
              </a:rPr>
              <a:t>MONOFER®, 100 mg/mL, solution for injection/infusion,</a:t>
            </a:r>
          </a:p>
          <a:p>
            <a:pPr marL="82296" indent="0" algn="just">
              <a:buNone/>
            </a:pPr>
            <a:r>
              <a:rPr lang="en-US" sz="2000" dirty="0">
                <a:solidFill>
                  <a:schemeClr val="accent5">
                    <a:lumMod val="60000"/>
                    <a:lumOff val="40000"/>
                  </a:schemeClr>
                </a:solidFill>
                <a:latin typeface="Book Antiqua" pitchFamily="18" charset="0"/>
              </a:rPr>
              <a:t>INN: ferric </a:t>
            </a:r>
            <a:r>
              <a:rPr lang="en-US" sz="2000" dirty="0" err="1">
                <a:solidFill>
                  <a:schemeClr val="accent5">
                    <a:lumMod val="60000"/>
                    <a:lumOff val="40000"/>
                  </a:schemeClr>
                </a:solidFill>
                <a:latin typeface="Book Antiqua" pitchFamily="18" charset="0"/>
              </a:rPr>
              <a:t>derisomaltose</a:t>
            </a:r>
            <a:endParaRPr lang="en-US" sz="2000" dirty="0">
              <a:solidFill>
                <a:schemeClr val="accent5">
                  <a:lumMod val="60000"/>
                  <a:lumOff val="40000"/>
                </a:schemeClr>
              </a:solidFill>
              <a:latin typeface="Book Antiqua" pitchFamily="18" charset="0"/>
            </a:endParaRPr>
          </a:p>
          <a:p>
            <a:pPr marL="82296" indent="0" algn="just">
              <a:buNone/>
            </a:pPr>
            <a:r>
              <a:rPr lang="en-US" sz="2000" dirty="0" err="1">
                <a:solidFill>
                  <a:schemeClr val="accent5">
                    <a:lumMod val="60000"/>
                    <a:lumOff val="40000"/>
                  </a:schemeClr>
                </a:solidFill>
                <a:latin typeface="Book Antiqua" pitchFamily="18" charset="0"/>
              </a:rPr>
              <a:t>Pharmacotherapeutic</a:t>
            </a:r>
            <a:r>
              <a:rPr lang="en-US" sz="2000" dirty="0">
                <a:solidFill>
                  <a:schemeClr val="accent5">
                    <a:lumMod val="60000"/>
                    <a:lumOff val="40000"/>
                  </a:schemeClr>
                </a:solidFill>
                <a:latin typeface="Book Antiqua" pitchFamily="18" charset="0"/>
              </a:rPr>
              <a:t> group: </a:t>
            </a:r>
            <a:r>
              <a:rPr lang="en-US" sz="2000" dirty="0" err="1">
                <a:solidFill>
                  <a:schemeClr val="accent5">
                    <a:lumMod val="60000"/>
                    <a:lumOff val="40000"/>
                  </a:schemeClr>
                </a:solidFill>
                <a:latin typeface="Book Antiqua" pitchFamily="18" charset="0"/>
              </a:rPr>
              <a:t>antianemics</a:t>
            </a:r>
            <a:r>
              <a:rPr lang="en-US" sz="2000" dirty="0">
                <a:solidFill>
                  <a:schemeClr val="accent5">
                    <a:lumMod val="60000"/>
                    <a:lumOff val="40000"/>
                  </a:schemeClr>
                </a:solidFill>
                <a:latin typeface="Book Antiqua" pitchFamily="18" charset="0"/>
              </a:rPr>
              <a:t>, trivalent iron, parenteral preparations</a:t>
            </a:r>
          </a:p>
          <a:p>
            <a:pPr marL="82296" indent="0" algn="just">
              <a:buNone/>
            </a:pPr>
            <a:r>
              <a:rPr lang="en-US" sz="2000" dirty="0">
                <a:solidFill>
                  <a:schemeClr val="accent5">
                    <a:lumMod val="60000"/>
                    <a:lumOff val="40000"/>
                  </a:schemeClr>
                </a:solidFill>
                <a:latin typeface="Book Antiqua" pitchFamily="18" charset="0"/>
              </a:rPr>
              <a:t>ATC code: B03AC</a:t>
            </a:r>
          </a:p>
          <a:p>
            <a:pPr algn="just"/>
            <a:r>
              <a:rPr lang="en-US" sz="2000" dirty="0">
                <a:latin typeface="Book Antiqua" pitchFamily="18" charset="0"/>
              </a:rPr>
              <a:t>The formulation of the drug MONOFER contains iron in a complex that enables a controlled and slow release of bioavailable iron to iron that binds to proteins, with a low risk of free iron.</a:t>
            </a:r>
          </a:p>
          <a:p>
            <a:pPr algn="just"/>
            <a:endParaRPr lang="en-US" sz="2000" dirty="0">
              <a:latin typeface="Book Antiqua" pitchFamily="18" charset="0"/>
            </a:endParaRPr>
          </a:p>
          <a:p>
            <a:pPr algn="just"/>
            <a:endParaRPr lang="en-US" sz="2000" dirty="0">
              <a:latin typeface="Book Antiqua" pitchFamily="18" charset="0"/>
            </a:endParaRPr>
          </a:p>
          <a:p>
            <a:pPr marL="82296" indent="0" algn="just">
              <a:buNone/>
            </a:pPr>
            <a:r>
              <a:rPr lang="en-US" sz="2000" b="1" dirty="0">
                <a:latin typeface="Book Antiqua" pitchFamily="18" charset="0"/>
              </a:rPr>
              <a:t>Therapeutic indications</a:t>
            </a:r>
          </a:p>
          <a:p>
            <a:pPr marL="82296" indent="0" algn="just">
              <a:buNone/>
            </a:pPr>
            <a:r>
              <a:rPr lang="en-US" sz="2000" dirty="0">
                <a:latin typeface="Book Antiqua" pitchFamily="18" charset="0"/>
              </a:rPr>
              <a:t>For the treatment of iron deficiency in the following cases:</a:t>
            </a:r>
          </a:p>
          <a:p>
            <a:pPr algn="just"/>
            <a:r>
              <a:rPr lang="en-US" sz="2000" dirty="0">
                <a:latin typeface="Book Antiqua" pitchFamily="18" charset="0"/>
              </a:rPr>
              <a:t>When oral iron preparations are not effective or cannot be used</a:t>
            </a:r>
          </a:p>
          <a:p>
            <a:pPr algn="just"/>
            <a:r>
              <a:rPr lang="en-US" sz="2000" dirty="0">
                <a:latin typeface="Book Antiqua" pitchFamily="18" charset="0"/>
              </a:rPr>
              <a:t>When rapid replenishment of iron depots is clinically necessary</a:t>
            </a:r>
          </a:p>
          <a:p>
            <a:pPr algn="just"/>
            <a:r>
              <a:rPr lang="en-US" sz="2000" dirty="0">
                <a:latin typeface="Book Antiqua" pitchFamily="18" charset="0"/>
              </a:rPr>
              <a:t>The diagnosis must be based on laboratory tests.</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8304" y="2924945"/>
            <a:ext cx="1440160" cy="153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29362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fontScale="62500" lnSpcReduction="20000"/>
          </a:bodyPr>
          <a:lstStyle/>
          <a:p>
            <a:pPr marL="82296" indent="0">
              <a:buNone/>
            </a:pPr>
            <a:r>
              <a:rPr lang="en-US" b="1" dirty="0">
                <a:solidFill>
                  <a:schemeClr val="accent5">
                    <a:lumMod val="60000"/>
                    <a:lumOff val="40000"/>
                  </a:schemeClr>
                </a:solidFill>
                <a:latin typeface="Book Antiqua" pitchFamily="18" charset="0"/>
              </a:rPr>
              <a:t>Dosage and method of administration</a:t>
            </a:r>
          </a:p>
          <a:p>
            <a:pPr algn="just"/>
            <a:r>
              <a:rPr lang="en-US" dirty="0">
                <a:latin typeface="Book Antiqua" pitchFamily="18" charset="0"/>
              </a:rPr>
              <a:t>It is necessary to carefully monitor the condition of the patient for the appearance of signs or symptoms of a hypersensitivity reaction during and after each administration of the drug.</a:t>
            </a:r>
          </a:p>
          <a:p>
            <a:pPr algn="just"/>
            <a:r>
              <a:rPr lang="en-US" dirty="0">
                <a:latin typeface="Book Antiqua" pitchFamily="18" charset="0"/>
              </a:rPr>
              <a:t>The drug can only be administered if personnel trained to recognize and respond adequately to the occurrence of anaphylactic reactions are immediately available and in an environment where full resuscitation equipment is available.</a:t>
            </a:r>
          </a:p>
          <a:p>
            <a:pPr algn="just"/>
            <a:r>
              <a:rPr lang="en-US" dirty="0">
                <a:latin typeface="Book Antiqua" pitchFamily="18" charset="0"/>
              </a:rPr>
              <a:t>After each injection of the drug, the patient's condition should be monitored for at least 30 minutes due to the possible occurrence of side effects</a:t>
            </a:r>
          </a:p>
          <a:p>
            <a:pPr algn="just"/>
            <a:r>
              <a:rPr lang="en-US" dirty="0">
                <a:latin typeface="Book Antiqua" pitchFamily="18" charset="0"/>
              </a:rPr>
              <a:t>Any intravenous administration of iron is associated with the risk of a hypersensitivity reaction!</a:t>
            </a:r>
          </a:p>
          <a:p>
            <a:pPr algn="just"/>
            <a:r>
              <a:rPr lang="en-US" dirty="0">
                <a:latin typeface="Book Antiqua" pitchFamily="18" charset="0"/>
              </a:rPr>
              <a:t>To reduce the risk, the number of individual intravenous iron administrations should be kept to a minimum.</a:t>
            </a:r>
          </a:p>
        </p:txBody>
      </p:sp>
    </p:spTree>
    <p:extLst>
      <p:ext uri="{BB962C8B-B14F-4D97-AF65-F5344CB8AC3E}">
        <p14:creationId xmlns:p14="http://schemas.microsoft.com/office/powerpoint/2010/main" val="344440897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a:bodyPr>
          <a:lstStyle/>
          <a:p>
            <a:pPr marL="82296" indent="0">
              <a:buNone/>
            </a:pPr>
            <a:r>
              <a:rPr lang="en-US" sz="2400" dirty="0">
                <a:solidFill>
                  <a:schemeClr val="accent5">
                    <a:lumMod val="60000"/>
                    <a:lumOff val="40000"/>
                  </a:schemeClr>
                </a:solidFill>
                <a:latin typeface="Book Antiqua" pitchFamily="18" charset="0"/>
              </a:rPr>
              <a:t>Dosage</a:t>
            </a:r>
          </a:p>
          <a:p>
            <a:pPr marL="82296" indent="0">
              <a:buNone/>
            </a:pPr>
            <a:r>
              <a:rPr lang="en-US" sz="2400" dirty="0">
                <a:latin typeface="Book Antiqua" pitchFamily="18" charset="0"/>
              </a:rPr>
              <a:t>Dosage of the drug follows a gradual approach:</a:t>
            </a:r>
          </a:p>
          <a:p>
            <a:pPr marL="82296" indent="0">
              <a:buNone/>
            </a:pPr>
            <a:r>
              <a:rPr lang="en-US" sz="2400" dirty="0">
                <a:latin typeface="Book Antiqua" pitchFamily="18" charset="0"/>
              </a:rPr>
              <a:t>[1] individual determination of required iron </a:t>
            </a:r>
          </a:p>
          <a:p>
            <a:pPr marL="82296" indent="0">
              <a:buNone/>
            </a:pPr>
            <a:r>
              <a:rPr lang="en-US" sz="2400" dirty="0">
                <a:latin typeface="Book Antiqua" pitchFamily="18" charset="0"/>
              </a:rPr>
              <a:t>[2] calculation and administration of iron dose(s). The steps can be repeated after</a:t>
            </a:r>
          </a:p>
          <a:p>
            <a:pPr marL="82296" indent="0">
              <a:buNone/>
            </a:pPr>
            <a:r>
              <a:rPr lang="en-US" sz="2400" dirty="0">
                <a:latin typeface="Book Antiqua" pitchFamily="18" charset="0"/>
              </a:rPr>
              <a:t>[3] estimates of loading after administration of iron.</a:t>
            </a:r>
          </a:p>
        </p:txBody>
      </p:sp>
    </p:spTree>
    <p:extLst>
      <p:ext uri="{BB962C8B-B14F-4D97-AF65-F5344CB8AC3E}">
        <p14:creationId xmlns:p14="http://schemas.microsoft.com/office/powerpoint/2010/main" val="49789046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dirty="0"/>
          </a:p>
        </p:txBody>
      </p:sp>
      <p:sp>
        <p:nvSpPr>
          <p:cNvPr id="3" name="Čuvar mesta za sadržaj 2"/>
          <p:cNvSpPr>
            <a:spLocks noGrp="1"/>
          </p:cNvSpPr>
          <p:nvPr>
            <p:ph idx="1"/>
          </p:nvPr>
        </p:nvSpPr>
        <p:spPr>
          <a:xfrm>
            <a:off x="1259632" y="1556792"/>
            <a:ext cx="7498080" cy="4800600"/>
          </a:xfrm>
        </p:spPr>
        <p:txBody>
          <a:bodyPr>
            <a:normAutofit/>
          </a:bodyPr>
          <a:lstStyle/>
          <a:p>
            <a:pPr marL="82296" indent="0">
              <a:buNone/>
            </a:pPr>
            <a:r>
              <a:rPr lang="en-US" b="1" dirty="0">
                <a:solidFill>
                  <a:schemeClr val="accent5">
                    <a:lumMod val="60000"/>
                    <a:lumOff val="40000"/>
                  </a:schemeClr>
                </a:solidFill>
                <a:latin typeface="Book Antiqua" pitchFamily="18" charset="0"/>
              </a:rPr>
              <a:t>Dosage</a:t>
            </a:r>
          </a:p>
          <a:p>
            <a:pPr algn="just"/>
            <a:r>
              <a:rPr lang="en-US" sz="2000" dirty="0">
                <a:latin typeface="Book Antiqua" pitchFamily="18" charset="0"/>
              </a:rPr>
              <a:t>The total dose per week must not exceed 20 mg of iron/kg of body weight.</a:t>
            </a:r>
          </a:p>
          <a:p>
            <a:pPr algn="just"/>
            <a:r>
              <a:rPr lang="en-US" sz="2000" dirty="0">
                <a:latin typeface="Book Antiqua" pitchFamily="18" charset="0"/>
              </a:rPr>
              <a:t>A single infusion of the drug must not exceed 20 mg of iron/kg of body weight.</a:t>
            </a:r>
          </a:p>
          <a:p>
            <a:pPr algn="just"/>
            <a:r>
              <a:rPr lang="en-US" sz="2000" dirty="0">
                <a:latin typeface="Book Antiqua" pitchFamily="18" charset="0"/>
              </a:rPr>
              <a:t>A single bolus injection of the drug must not exceed 500 mg of iron.</a:t>
            </a:r>
          </a:p>
          <a:p>
            <a:pPr algn="just"/>
            <a:r>
              <a:rPr lang="en-US" sz="2000" dirty="0">
                <a:latin typeface="Book Antiqua" pitchFamily="18" charset="0"/>
              </a:rPr>
              <a:t>To evaluate the effect of </a:t>
            </a:r>
            <a:r>
              <a:rPr lang="en-US" sz="2000" dirty="0" err="1">
                <a:latin typeface="Book Antiqua" pitchFamily="18" charset="0"/>
              </a:rPr>
              <a:t>i.v.</a:t>
            </a:r>
            <a:r>
              <a:rPr lang="en-US" sz="2000" dirty="0">
                <a:latin typeface="Book Antiqua" pitchFamily="18" charset="0"/>
              </a:rPr>
              <a:t> iron treatment, the </a:t>
            </a:r>
            <a:r>
              <a:rPr lang="en-US" sz="2000" dirty="0" err="1">
                <a:latin typeface="Book Antiqua" pitchFamily="18" charset="0"/>
              </a:rPr>
              <a:t>Hb</a:t>
            </a:r>
            <a:r>
              <a:rPr lang="en-US" sz="2000" dirty="0">
                <a:latin typeface="Book Antiqua" pitchFamily="18" charset="0"/>
              </a:rPr>
              <a:t> level should be re-determined no later than 4 weeks after the last drug administration to allow sufficient time for erythropoiesis and iron utilization.</a:t>
            </a:r>
          </a:p>
          <a:p>
            <a:pPr algn="just"/>
            <a:r>
              <a:rPr lang="en-US" sz="2000" dirty="0">
                <a:latin typeface="Book Antiqua" pitchFamily="18" charset="0"/>
              </a:rPr>
              <a:t>In case the patient needs iron supplementation, it is necessary to recalculate the required iron.</a:t>
            </a:r>
          </a:p>
        </p:txBody>
      </p:sp>
    </p:spTree>
    <p:extLst>
      <p:ext uri="{BB962C8B-B14F-4D97-AF65-F5344CB8AC3E}">
        <p14:creationId xmlns:p14="http://schemas.microsoft.com/office/powerpoint/2010/main" val="89820637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dirty="0"/>
          </a:p>
        </p:txBody>
      </p:sp>
      <p:sp>
        <p:nvSpPr>
          <p:cNvPr id="3" name="Čuvar mesta za sadržaj 2"/>
          <p:cNvSpPr>
            <a:spLocks noGrp="1"/>
          </p:cNvSpPr>
          <p:nvPr>
            <p:ph idx="1"/>
          </p:nvPr>
        </p:nvSpPr>
        <p:spPr>
          <a:xfrm>
            <a:off x="1187624" y="1556792"/>
            <a:ext cx="7498080" cy="4800600"/>
          </a:xfrm>
        </p:spPr>
        <p:txBody>
          <a:bodyPr>
            <a:noAutofit/>
          </a:bodyPr>
          <a:lstStyle/>
          <a:p>
            <a:pPr marL="82296" indent="0">
              <a:buNone/>
            </a:pPr>
            <a:r>
              <a:rPr lang="en-US" sz="2000" dirty="0">
                <a:solidFill>
                  <a:schemeClr val="accent5">
                    <a:lumMod val="60000"/>
                    <a:lumOff val="40000"/>
                  </a:schemeClr>
                </a:solidFill>
                <a:latin typeface="Book Antiqua" pitchFamily="18" charset="0"/>
              </a:rPr>
              <a:t>Children and adolescents</a:t>
            </a:r>
          </a:p>
          <a:p>
            <a:pPr marL="82296" indent="0">
              <a:buNone/>
            </a:pPr>
            <a:r>
              <a:rPr lang="en-US" sz="2000" dirty="0">
                <a:latin typeface="Book Antiqua" pitchFamily="18" charset="0"/>
              </a:rPr>
              <a:t>It is not recommended to use the drug in children and adolescents &lt; 18 years of age, due to insufficient</a:t>
            </a:r>
          </a:p>
          <a:p>
            <a:pPr marL="82296" indent="0">
              <a:buNone/>
            </a:pPr>
            <a:r>
              <a:rPr lang="en-US" sz="2000" dirty="0">
                <a:latin typeface="Book Antiqua" pitchFamily="18" charset="0"/>
              </a:rPr>
              <a:t>data on the safety and efficacy of the drug.</a:t>
            </a:r>
          </a:p>
          <a:p>
            <a:pPr marL="82296" indent="0">
              <a:buNone/>
            </a:pPr>
            <a:r>
              <a:rPr lang="en-US" sz="2000" dirty="0">
                <a:solidFill>
                  <a:schemeClr val="accent5">
                    <a:lumMod val="60000"/>
                    <a:lumOff val="40000"/>
                  </a:schemeClr>
                </a:solidFill>
                <a:latin typeface="Book Antiqua" pitchFamily="18" charset="0"/>
              </a:rPr>
              <a:t>Method of application</a:t>
            </a:r>
          </a:p>
          <a:p>
            <a:pPr marL="82296" indent="0">
              <a:buNone/>
            </a:pPr>
            <a:r>
              <a:rPr lang="en-US" sz="2000" dirty="0">
                <a:latin typeface="Book Antiqua" pitchFamily="18" charset="0"/>
              </a:rPr>
              <a:t>The drug is administered intravenously as an injection or through an infusion.</a:t>
            </a:r>
          </a:p>
          <a:p>
            <a:pPr marL="82296" indent="0">
              <a:buNone/>
            </a:pPr>
            <a:r>
              <a:rPr lang="en-US" sz="2000" dirty="0">
                <a:latin typeface="Book Antiqua" pitchFamily="18" charset="0"/>
              </a:rPr>
              <a:t>The drug should not be given together with oral iron preparations, as the </a:t>
            </a:r>
            <a:r>
              <a:rPr lang="en-US" sz="2000" dirty="0" err="1">
                <a:latin typeface="Book Antiqua" pitchFamily="18" charset="0"/>
              </a:rPr>
              <a:t>resorption</a:t>
            </a:r>
            <a:r>
              <a:rPr lang="en-US" sz="2000" dirty="0">
                <a:latin typeface="Book Antiqua" pitchFamily="18" charset="0"/>
              </a:rPr>
              <a:t> of iron taken orally may be reduced.</a:t>
            </a:r>
          </a:p>
        </p:txBody>
      </p:sp>
    </p:spTree>
    <p:extLst>
      <p:ext uri="{BB962C8B-B14F-4D97-AF65-F5344CB8AC3E}">
        <p14:creationId xmlns:p14="http://schemas.microsoft.com/office/powerpoint/2010/main" val="174235540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a:bodyPr>
          <a:lstStyle/>
          <a:p>
            <a:pPr marL="82296" indent="0">
              <a:buNone/>
            </a:pPr>
            <a:r>
              <a:rPr lang="en-US" sz="2800" dirty="0">
                <a:solidFill>
                  <a:schemeClr val="accent5">
                    <a:lumMod val="60000"/>
                    <a:lumOff val="40000"/>
                  </a:schemeClr>
                </a:solidFill>
                <a:latin typeface="Book Antiqua" pitchFamily="18" charset="0"/>
              </a:rPr>
              <a:t>Contraindications</a:t>
            </a:r>
          </a:p>
          <a:p>
            <a:pPr algn="just"/>
            <a:r>
              <a:rPr lang="en-US" sz="2000" dirty="0">
                <a:latin typeface="Book Antiqua" pitchFamily="18" charset="0"/>
              </a:rPr>
              <a:t>Hypersensitivity to the active substance, or to any auxiliary substance</a:t>
            </a:r>
          </a:p>
          <a:p>
            <a:pPr algn="just"/>
            <a:r>
              <a:rPr lang="en-US" sz="2000" dirty="0">
                <a:latin typeface="Book Antiqua" pitchFamily="18" charset="0"/>
              </a:rPr>
              <a:t>Known serious hypersensitivity to other parenteral iron preparations</a:t>
            </a:r>
          </a:p>
          <a:p>
            <a:pPr algn="just"/>
            <a:r>
              <a:rPr lang="en-US" sz="2000" dirty="0" err="1">
                <a:latin typeface="Book Antiqua" pitchFamily="18" charset="0"/>
              </a:rPr>
              <a:t>Anemias</a:t>
            </a:r>
            <a:r>
              <a:rPr lang="en-US" sz="2000" dirty="0">
                <a:latin typeface="Book Antiqua" pitchFamily="18" charset="0"/>
              </a:rPr>
              <a:t> that are not caused by iron deficiency (for example, hemolytic anemia)</a:t>
            </a:r>
          </a:p>
          <a:p>
            <a:pPr algn="just"/>
            <a:r>
              <a:rPr lang="en-US" sz="2000" dirty="0">
                <a:latin typeface="Book Antiqua" pitchFamily="18" charset="0"/>
              </a:rPr>
              <a:t>Iron overload or iron utilization disorder (</a:t>
            </a:r>
            <a:r>
              <a:rPr lang="en-US" sz="2000" dirty="0" err="1">
                <a:latin typeface="Book Antiqua" pitchFamily="18" charset="0"/>
              </a:rPr>
              <a:t>eg</a:t>
            </a:r>
            <a:r>
              <a:rPr lang="en-US" sz="2000" dirty="0">
                <a:latin typeface="Book Antiqua" pitchFamily="18" charset="0"/>
              </a:rPr>
              <a:t>, hemochromatosis, </a:t>
            </a:r>
            <a:r>
              <a:rPr lang="en-US" sz="2000" dirty="0" err="1">
                <a:latin typeface="Book Antiqua" pitchFamily="18" charset="0"/>
              </a:rPr>
              <a:t>hemosiderosis</a:t>
            </a:r>
            <a:r>
              <a:rPr lang="en-US" sz="2000" dirty="0">
                <a:latin typeface="Book Antiqua" pitchFamily="18" charset="0"/>
              </a:rPr>
              <a:t>)</a:t>
            </a:r>
          </a:p>
          <a:p>
            <a:pPr algn="just"/>
            <a:r>
              <a:rPr lang="en-US" sz="2000" dirty="0">
                <a:latin typeface="Book Antiqua" pitchFamily="18" charset="0"/>
              </a:rPr>
              <a:t>Decompensated liver disease</a:t>
            </a:r>
          </a:p>
        </p:txBody>
      </p:sp>
    </p:spTree>
    <p:extLst>
      <p:ext uri="{BB962C8B-B14F-4D97-AF65-F5344CB8AC3E}">
        <p14:creationId xmlns:p14="http://schemas.microsoft.com/office/powerpoint/2010/main" val="367597143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a:bodyPr>
          <a:lstStyle/>
          <a:p>
            <a:pPr marL="82296" indent="0">
              <a:buNone/>
            </a:pPr>
            <a:r>
              <a:rPr lang="en-US" sz="2000" dirty="0">
                <a:solidFill>
                  <a:schemeClr val="accent5">
                    <a:lumMod val="60000"/>
                    <a:lumOff val="40000"/>
                  </a:schemeClr>
                </a:solidFill>
                <a:latin typeface="Book Antiqua" pitchFamily="18" charset="0"/>
              </a:rPr>
              <a:t>Special warnings and precautions when using the drug</a:t>
            </a:r>
          </a:p>
          <a:p>
            <a:pPr algn="just"/>
            <a:r>
              <a:rPr lang="en-US" sz="2000" dirty="0" err="1">
                <a:latin typeface="Book Antiqua" pitchFamily="18" charset="0"/>
              </a:rPr>
              <a:t>Parenterally</a:t>
            </a:r>
            <a:r>
              <a:rPr lang="en-US" sz="2000" dirty="0">
                <a:latin typeface="Book Antiqua" pitchFamily="18" charset="0"/>
              </a:rPr>
              <a:t> administered iron preparations can cause hypersensitivity reactions, including serious and potentially fatal anaphylactic/</a:t>
            </a:r>
            <a:r>
              <a:rPr lang="en-US" sz="2000" dirty="0" err="1">
                <a:latin typeface="Book Antiqua" pitchFamily="18" charset="0"/>
              </a:rPr>
              <a:t>anaphylactoid</a:t>
            </a:r>
            <a:r>
              <a:rPr lang="en-US" sz="2000" dirty="0">
                <a:latin typeface="Book Antiqua" pitchFamily="18" charset="0"/>
              </a:rPr>
              <a:t> reactions.</a:t>
            </a:r>
          </a:p>
          <a:p>
            <a:pPr algn="just"/>
            <a:r>
              <a:rPr lang="en-US" sz="2000" dirty="0">
                <a:latin typeface="Book Antiqua" pitchFamily="18" charset="0"/>
              </a:rPr>
              <a:t>The risk is increased in patients with known allergies, including drug allergies, as well as patients with a history of severe asthma, eczema, and other atopic allergies.</a:t>
            </a:r>
          </a:p>
          <a:p>
            <a:pPr algn="just"/>
            <a:r>
              <a:rPr lang="en-US" sz="2000" dirty="0">
                <a:latin typeface="Book Antiqua" pitchFamily="18" charset="0"/>
              </a:rPr>
              <a:t>There is an increased risk of hypersensitivity reactions to parenteral iron complexes in patients with immunological or inflammatory conditions (</a:t>
            </a:r>
            <a:r>
              <a:rPr lang="en-US" sz="2000" dirty="0" err="1">
                <a:latin typeface="Book Antiqua" pitchFamily="18" charset="0"/>
              </a:rPr>
              <a:t>eg</a:t>
            </a:r>
            <a:r>
              <a:rPr lang="en-US" sz="2000" dirty="0">
                <a:latin typeface="Book Antiqua" pitchFamily="18" charset="0"/>
              </a:rPr>
              <a:t>, systemic lupus </a:t>
            </a:r>
            <a:r>
              <a:rPr lang="en-US" sz="2000" dirty="0" err="1">
                <a:latin typeface="Book Antiqua" pitchFamily="18" charset="0"/>
              </a:rPr>
              <a:t>erythematosus</a:t>
            </a:r>
            <a:r>
              <a:rPr lang="en-US" sz="2000" dirty="0">
                <a:latin typeface="Book Antiqua" pitchFamily="18" charset="0"/>
              </a:rPr>
              <a:t>, rheumatoid arthritis).</a:t>
            </a:r>
          </a:p>
          <a:p>
            <a:pPr algn="just"/>
            <a:r>
              <a:rPr lang="en-US" sz="2000" dirty="0">
                <a:latin typeface="Book Antiqua" pitchFamily="18" charset="0"/>
              </a:rPr>
              <a:t>The condition of each patient should be monitored in order not to notice an adverse reaction at least 30 minutes after receiving each injection of the drug.</a:t>
            </a:r>
          </a:p>
        </p:txBody>
      </p:sp>
    </p:spTree>
    <p:extLst>
      <p:ext uri="{BB962C8B-B14F-4D97-AF65-F5344CB8AC3E}">
        <p14:creationId xmlns:p14="http://schemas.microsoft.com/office/powerpoint/2010/main" val="365677907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endParaRPr lang="en-US"/>
          </a:p>
        </p:txBody>
      </p:sp>
      <p:sp>
        <p:nvSpPr>
          <p:cNvPr id="3" name="Čuvar mesta za sadržaj 2"/>
          <p:cNvSpPr>
            <a:spLocks noGrp="1"/>
          </p:cNvSpPr>
          <p:nvPr>
            <p:ph idx="1"/>
          </p:nvPr>
        </p:nvSpPr>
        <p:spPr/>
        <p:txBody>
          <a:bodyPr>
            <a:normAutofit/>
          </a:bodyPr>
          <a:lstStyle/>
          <a:p>
            <a:pPr algn="just"/>
            <a:r>
              <a:rPr lang="en-US" sz="2000" dirty="0">
                <a:latin typeface="Book Antiqua" pitchFamily="18" charset="0"/>
              </a:rPr>
              <a:t>Iron preparations for parenteral use must be used with caution in case of acute or chronic infection.</a:t>
            </a:r>
          </a:p>
          <a:p>
            <a:pPr algn="just"/>
            <a:r>
              <a:rPr lang="en-US" sz="2000" dirty="0">
                <a:latin typeface="Book Antiqua" pitchFamily="18" charset="0"/>
              </a:rPr>
              <a:t>The drug must not be used in patients with acute bacteremia.</a:t>
            </a:r>
          </a:p>
          <a:p>
            <a:pPr algn="just"/>
            <a:r>
              <a:rPr lang="en-US" sz="2000" dirty="0">
                <a:latin typeface="Book Antiqua" pitchFamily="18" charset="0"/>
              </a:rPr>
              <a:t>Hypotensive episodes may occur in cases of too rapid intravenous injection.</a:t>
            </a:r>
          </a:p>
        </p:txBody>
      </p:sp>
    </p:spTree>
    <p:extLst>
      <p:ext uri="{BB962C8B-B14F-4D97-AF65-F5344CB8AC3E}">
        <p14:creationId xmlns:p14="http://schemas.microsoft.com/office/powerpoint/2010/main" val="4630571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10769"/>
            <a:ext cx="7731143" cy="6730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515766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115616" y="404664"/>
            <a:ext cx="7704856" cy="6453336"/>
          </a:xfrm>
        </p:spPr>
        <p:txBody>
          <a:bodyPr>
            <a:normAutofit fontScale="55000" lnSpcReduction="20000"/>
          </a:bodyPr>
          <a:lstStyle/>
          <a:p>
            <a:pPr marL="82296" indent="0">
              <a:buNone/>
            </a:pPr>
            <a:r>
              <a:rPr lang="sr-Latn-RS" dirty="0" err="1">
                <a:solidFill>
                  <a:schemeClr val="accent5">
                    <a:lumMod val="60000"/>
                    <a:lumOff val="40000"/>
                  </a:schemeClr>
                </a:solidFill>
                <a:latin typeface="Book Antiqua" pitchFamily="18" charset="0"/>
              </a:rPr>
              <a:t>Adverse</a:t>
            </a:r>
            <a:r>
              <a:rPr lang="sr-Latn-RS" dirty="0">
                <a:solidFill>
                  <a:schemeClr val="accent5">
                    <a:lumMod val="60000"/>
                    <a:lumOff val="40000"/>
                  </a:schemeClr>
                </a:solidFill>
                <a:latin typeface="Book Antiqua" pitchFamily="18" charset="0"/>
              </a:rPr>
              <a:t> </a:t>
            </a:r>
            <a:r>
              <a:rPr lang="sr-Latn-RS" dirty="0" err="1">
                <a:solidFill>
                  <a:schemeClr val="accent5">
                    <a:lumMod val="60000"/>
                    <a:lumOff val="40000"/>
                  </a:schemeClr>
                </a:solidFill>
                <a:latin typeface="Book Antiqua" pitchFamily="18" charset="0"/>
              </a:rPr>
              <a:t>reactions</a:t>
            </a:r>
            <a:endParaRPr lang="sr-Latn-RS" dirty="0">
              <a:solidFill>
                <a:schemeClr val="accent5">
                  <a:lumMod val="60000"/>
                  <a:lumOff val="40000"/>
                </a:schemeClr>
              </a:solidFill>
              <a:latin typeface="Book Antiqua" pitchFamily="18" charset="0"/>
            </a:endParaRPr>
          </a:p>
          <a:p>
            <a:pPr marL="82296" indent="0">
              <a:buNone/>
            </a:pPr>
            <a:r>
              <a:rPr lang="sr-Latn-RS" dirty="0" err="1">
                <a:solidFill>
                  <a:schemeClr val="accent5">
                    <a:lumMod val="60000"/>
                    <a:lumOff val="40000"/>
                  </a:schemeClr>
                </a:solidFill>
                <a:latin typeface="Book Antiqua" pitchFamily="18" charset="0"/>
              </a:rPr>
              <a:t>Disorders</a:t>
            </a:r>
            <a:r>
              <a:rPr lang="sr-Latn-RS" dirty="0">
                <a:solidFill>
                  <a:schemeClr val="accent5">
                    <a:lumMod val="60000"/>
                    <a:lumOff val="40000"/>
                  </a:schemeClr>
                </a:solidFill>
                <a:latin typeface="Book Antiqua" pitchFamily="18" charset="0"/>
              </a:rPr>
              <a:t> of the </a:t>
            </a:r>
            <a:r>
              <a:rPr lang="sr-Latn-RS" dirty="0" err="1">
                <a:solidFill>
                  <a:schemeClr val="accent5">
                    <a:lumMod val="60000"/>
                    <a:lumOff val="40000"/>
                  </a:schemeClr>
                </a:solidFill>
                <a:latin typeface="Book Antiqua" pitchFamily="18" charset="0"/>
              </a:rPr>
              <a:t>immune</a:t>
            </a:r>
            <a:r>
              <a:rPr lang="sr-Latn-RS" dirty="0">
                <a:solidFill>
                  <a:schemeClr val="accent5">
                    <a:lumMod val="60000"/>
                    <a:lumOff val="40000"/>
                  </a:schemeClr>
                </a:solidFill>
                <a:latin typeface="Book Antiqua" pitchFamily="18" charset="0"/>
              </a:rPr>
              <a:t> system</a:t>
            </a:r>
          </a:p>
          <a:p>
            <a:pPr marL="82296" indent="0">
              <a:buNone/>
            </a:pPr>
            <a:r>
              <a:rPr lang="sr-Latn-RS" dirty="0" err="1">
                <a:latin typeface="Book Antiqua" pitchFamily="18" charset="0"/>
              </a:rPr>
              <a:t>Hypersensitivity</a:t>
            </a:r>
            <a:r>
              <a:rPr lang="sr-Latn-RS" dirty="0">
                <a:latin typeface="Book Antiqua" pitchFamily="18" charset="0"/>
              </a:rPr>
              <a:t>, </a:t>
            </a:r>
            <a:r>
              <a:rPr lang="sr-Latn-RS" dirty="0" err="1">
                <a:latin typeface="Book Antiqua" pitchFamily="18" charset="0"/>
              </a:rPr>
              <a:t>including</a:t>
            </a:r>
            <a:r>
              <a:rPr lang="sr-Latn-RS" dirty="0">
                <a:latin typeface="Book Antiqua" pitchFamily="18" charset="0"/>
              </a:rPr>
              <a:t> severe </a:t>
            </a:r>
            <a:r>
              <a:rPr lang="sr-Latn-RS" dirty="0" err="1">
                <a:latin typeface="Book Antiqua" pitchFamily="18" charset="0"/>
              </a:rPr>
              <a:t>reactions</a:t>
            </a:r>
            <a:r>
              <a:rPr lang="sr-Latn-RS" dirty="0">
                <a:latin typeface="Book Antiqua" pitchFamily="18" charset="0"/>
              </a:rPr>
              <a:t>. </a:t>
            </a:r>
            <a:r>
              <a:rPr lang="sr-Latn-RS" dirty="0" err="1">
                <a:latin typeface="Book Antiqua" pitchFamily="18" charset="0"/>
              </a:rPr>
              <a:t>Anaphylactoid</a:t>
            </a:r>
            <a:r>
              <a:rPr lang="sr-Latn-RS" dirty="0">
                <a:latin typeface="Book Antiqua" pitchFamily="18" charset="0"/>
              </a:rPr>
              <a:t>/</a:t>
            </a:r>
            <a:r>
              <a:rPr lang="sr-Latn-RS" dirty="0" err="1">
                <a:latin typeface="Book Antiqua" pitchFamily="18" charset="0"/>
              </a:rPr>
              <a:t>anaphylactic</a:t>
            </a:r>
            <a:r>
              <a:rPr lang="sr-Latn-RS" dirty="0">
                <a:latin typeface="Book Antiqua" pitchFamily="18" charset="0"/>
              </a:rPr>
              <a:t> </a:t>
            </a:r>
            <a:r>
              <a:rPr lang="sr-Latn-RS" dirty="0" err="1">
                <a:latin typeface="Book Antiqua" pitchFamily="18" charset="0"/>
              </a:rPr>
              <a:t>reactions</a:t>
            </a:r>
            <a:r>
              <a:rPr lang="sr-Latn-RS" dirty="0">
                <a:latin typeface="Book Antiqua" pitchFamily="18" charset="0"/>
              </a:rPr>
              <a:t>.</a:t>
            </a:r>
          </a:p>
          <a:p>
            <a:pPr marL="82296" indent="0">
              <a:buNone/>
            </a:pPr>
            <a:r>
              <a:rPr lang="sr-Latn-RS" dirty="0" err="1">
                <a:solidFill>
                  <a:schemeClr val="accent5">
                    <a:lumMod val="60000"/>
                    <a:lumOff val="40000"/>
                  </a:schemeClr>
                </a:solidFill>
                <a:latin typeface="Book Antiqua" pitchFamily="18" charset="0"/>
              </a:rPr>
              <a:t>Disorders</a:t>
            </a:r>
            <a:r>
              <a:rPr lang="sr-Latn-RS" dirty="0">
                <a:solidFill>
                  <a:schemeClr val="accent5">
                    <a:lumMod val="60000"/>
                    <a:lumOff val="40000"/>
                  </a:schemeClr>
                </a:solidFill>
                <a:latin typeface="Book Antiqua" pitchFamily="18" charset="0"/>
              </a:rPr>
              <a:t> of the </a:t>
            </a:r>
            <a:r>
              <a:rPr lang="sr-Latn-RS" dirty="0" err="1">
                <a:solidFill>
                  <a:schemeClr val="accent5">
                    <a:lumMod val="60000"/>
                    <a:lumOff val="40000"/>
                  </a:schemeClr>
                </a:solidFill>
                <a:latin typeface="Book Antiqua" pitchFamily="18" charset="0"/>
              </a:rPr>
              <a:t>nervous</a:t>
            </a:r>
            <a:r>
              <a:rPr lang="sr-Latn-RS" dirty="0">
                <a:solidFill>
                  <a:schemeClr val="accent5">
                    <a:lumMod val="60000"/>
                    <a:lumOff val="40000"/>
                  </a:schemeClr>
                </a:solidFill>
                <a:latin typeface="Book Antiqua" pitchFamily="18" charset="0"/>
              </a:rPr>
              <a:t> system</a:t>
            </a:r>
          </a:p>
          <a:p>
            <a:pPr marL="82296" indent="0">
              <a:buNone/>
            </a:pPr>
            <a:r>
              <a:rPr lang="sr-Latn-RS" dirty="0" err="1">
                <a:latin typeface="Book Antiqua" pitchFamily="18" charset="0"/>
              </a:rPr>
              <a:t>Headache</a:t>
            </a:r>
            <a:r>
              <a:rPr lang="sr-Latn-RS" dirty="0">
                <a:latin typeface="Book Antiqua" pitchFamily="18" charset="0"/>
              </a:rPr>
              <a:t>, </a:t>
            </a:r>
            <a:r>
              <a:rPr lang="sr-Latn-RS" dirty="0" err="1">
                <a:latin typeface="Book Antiqua" pitchFamily="18" charset="0"/>
              </a:rPr>
              <a:t>paresthesias</a:t>
            </a:r>
            <a:r>
              <a:rPr lang="sr-Latn-RS" dirty="0">
                <a:latin typeface="Book Antiqua" pitchFamily="18" charset="0"/>
              </a:rPr>
              <a:t>, taste </a:t>
            </a:r>
            <a:r>
              <a:rPr lang="sr-Latn-RS" dirty="0" err="1">
                <a:latin typeface="Book Antiqua" pitchFamily="18" charset="0"/>
              </a:rPr>
              <a:t>disturbance</a:t>
            </a:r>
            <a:r>
              <a:rPr lang="sr-Latn-RS" dirty="0">
                <a:latin typeface="Book Antiqua" pitchFamily="18" charset="0"/>
              </a:rPr>
              <a:t>, </a:t>
            </a:r>
            <a:r>
              <a:rPr lang="sr-Latn-RS" dirty="0" err="1">
                <a:latin typeface="Book Antiqua" pitchFamily="18" charset="0"/>
              </a:rPr>
              <a:t>blurred</a:t>
            </a:r>
            <a:r>
              <a:rPr lang="sr-Latn-RS" dirty="0">
                <a:latin typeface="Book Antiqua" pitchFamily="18" charset="0"/>
              </a:rPr>
              <a:t> </a:t>
            </a:r>
            <a:r>
              <a:rPr lang="sr-Latn-RS" dirty="0" err="1">
                <a:latin typeface="Book Antiqua" pitchFamily="18" charset="0"/>
              </a:rPr>
              <a:t>vision</a:t>
            </a:r>
            <a:r>
              <a:rPr lang="sr-Latn-RS" dirty="0">
                <a:latin typeface="Book Antiqua" pitchFamily="18" charset="0"/>
              </a:rPr>
              <a:t>, </a:t>
            </a:r>
            <a:r>
              <a:rPr lang="sr-Latn-RS" dirty="0" err="1">
                <a:latin typeface="Book Antiqua" pitchFamily="18" charset="0"/>
              </a:rPr>
              <a:t>loss</a:t>
            </a:r>
            <a:r>
              <a:rPr lang="sr-Latn-RS" dirty="0">
                <a:latin typeface="Book Antiqua" pitchFamily="18" charset="0"/>
              </a:rPr>
              <a:t> of </a:t>
            </a:r>
            <a:r>
              <a:rPr lang="sr-Latn-RS" dirty="0" err="1" smtClean="0">
                <a:latin typeface="Book Antiqua" pitchFamily="18" charset="0"/>
              </a:rPr>
              <a:t>consciousness</a:t>
            </a:r>
            <a:r>
              <a:rPr lang="sr-Latn-RS" dirty="0" smtClean="0">
                <a:latin typeface="Book Antiqua" pitchFamily="18" charset="0"/>
              </a:rPr>
              <a:t>,</a:t>
            </a:r>
            <a:r>
              <a:rPr lang="en-US" dirty="0" smtClean="0">
                <a:latin typeface="Book Antiqua" pitchFamily="18" charset="0"/>
              </a:rPr>
              <a:t> </a:t>
            </a:r>
            <a:r>
              <a:rPr lang="sr-Latn-RS" dirty="0" err="1" smtClean="0">
                <a:latin typeface="Book Antiqua" pitchFamily="18" charset="0"/>
              </a:rPr>
              <a:t>dizziness</a:t>
            </a:r>
            <a:r>
              <a:rPr lang="sr-Latn-RS" dirty="0">
                <a:latin typeface="Book Antiqua" pitchFamily="18" charset="0"/>
              </a:rPr>
              <a:t>, </a:t>
            </a:r>
            <a:r>
              <a:rPr lang="sr-Latn-RS" dirty="0" err="1">
                <a:latin typeface="Book Antiqua" pitchFamily="18" charset="0"/>
              </a:rPr>
              <a:t>fatigue</a:t>
            </a:r>
            <a:r>
              <a:rPr lang="sr-Latn-RS" dirty="0">
                <a:latin typeface="Book Antiqua" pitchFamily="18" charset="0"/>
              </a:rPr>
              <a:t>.</a:t>
            </a:r>
          </a:p>
          <a:p>
            <a:pPr marL="82296" indent="0">
              <a:buNone/>
            </a:pPr>
            <a:r>
              <a:rPr lang="sr-Latn-RS" dirty="0" err="1">
                <a:solidFill>
                  <a:schemeClr val="accent5">
                    <a:lumMod val="60000"/>
                    <a:lumOff val="40000"/>
                  </a:schemeClr>
                </a:solidFill>
                <a:latin typeface="Book Antiqua" pitchFamily="18" charset="0"/>
              </a:rPr>
              <a:t>Cardiac</a:t>
            </a:r>
            <a:r>
              <a:rPr lang="sr-Latn-RS" dirty="0">
                <a:solidFill>
                  <a:schemeClr val="accent5">
                    <a:lumMod val="60000"/>
                    <a:lumOff val="40000"/>
                  </a:schemeClr>
                </a:solidFill>
                <a:latin typeface="Book Antiqua" pitchFamily="18" charset="0"/>
              </a:rPr>
              <a:t> </a:t>
            </a:r>
            <a:r>
              <a:rPr lang="sr-Latn-RS" dirty="0" err="1">
                <a:solidFill>
                  <a:schemeClr val="accent5">
                    <a:lumMod val="60000"/>
                    <a:lumOff val="40000"/>
                  </a:schemeClr>
                </a:solidFill>
                <a:latin typeface="Book Antiqua" pitchFamily="18" charset="0"/>
              </a:rPr>
              <a:t>disorders</a:t>
            </a:r>
            <a:endParaRPr lang="sr-Latn-RS" dirty="0">
              <a:solidFill>
                <a:schemeClr val="accent5">
                  <a:lumMod val="60000"/>
                  <a:lumOff val="40000"/>
                </a:schemeClr>
              </a:solidFill>
              <a:latin typeface="Book Antiqua" pitchFamily="18" charset="0"/>
            </a:endParaRPr>
          </a:p>
          <a:p>
            <a:pPr marL="82296" indent="0">
              <a:buNone/>
            </a:pPr>
            <a:r>
              <a:rPr lang="sr-Latn-RS" dirty="0" err="1">
                <a:latin typeface="Book Antiqua" pitchFamily="18" charset="0"/>
              </a:rPr>
              <a:t>Tachycardia</a:t>
            </a:r>
            <a:r>
              <a:rPr lang="sr-Latn-RS" dirty="0">
                <a:latin typeface="Book Antiqua" pitchFamily="18" charset="0"/>
              </a:rPr>
              <a:t>. </a:t>
            </a:r>
            <a:r>
              <a:rPr lang="sr-Latn-RS" dirty="0" err="1">
                <a:latin typeface="Book Antiqua" pitchFamily="18" charset="0"/>
              </a:rPr>
              <a:t>Arrhythmia</a:t>
            </a:r>
            <a:endParaRPr lang="sr-Latn-RS" dirty="0">
              <a:latin typeface="Book Antiqua" pitchFamily="18" charset="0"/>
            </a:endParaRPr>
          </a:p>
          <a:p>
            <a:pPr marL="82296" indent="0">
              <a:buNone/>
            </a:pPr>
            <a:r>
              <a:rPr lang="sr-Latn-RS" dirty="0" err="1">
                <a:solidFill>
                  <a:schemeClr val="accent5">
                    <a:lumMod val="60000"/>
                    <a:lumOff val="40000"/>
                  </a:schemeClr>
                </a:solidFill>
                <a:latin typeface="Book Antiqua" pitchFamily="18" charset="0"/>
              </a:rPr>
              <a:t>Vascular</a:t>
            </a:r>
            <a:r>
              <a:rPr lang="sr-Latn-RS" dirty="0">
                <a:solidFill>
                  <a:schemeClr val="accent5">
                    <a:lumMod val="60000"/>
                    <a:lumOff val="40000"/>
                  </a:schemeClr>
                </a:solidFill>
                <a:latin typeface="Book Antiqua" pitchFamily="18" charset="0"/>
              </a:rPr>
              <a:t> </a:t>
            </a:r>
            <a:r>
              <a:rPr lang="sr-Latn-RS" dirty="0" err="1">
                <a:solidFill>
                  <a:schemeClr val="accent5">
                    <a:lumMod val="60000"/>
                    <a:lumOff val="40000"/>
                  </a:schemeClr>
                </a:solidFill>
                <a:latin typeface="Book Antiqua" pitchFamily="18" charset="0"/>
              </a:rPr>
              <a:t>disorders</a:t>
            </a:r>
            <a:endParaRPr lang="sr-Latn-RS" dirty="0">
              <a:solidFill>
                <a:schemeClr val="accent5">
                  <a:lumMod val="60000"/>
                  <a:lumOff val="40000"/>
                </a:schemeClr>
              </a:solidFill>
              <a:latin typeface="Book Antiqua" pitchFamily="18" charset="0"/>
            </a:endParaRPr>
          </a:p>
          <a:p>
            <a:pPr marL="82296" indent="0">
              <a:buNone/>
            </a:pPr>
            <a:r>
              <a:rPr lang="sr-Latn-RS" dirty="0" err="1">
                <a:latin typeface="Book Antiqua" pitchFamily="18" charset="0"/>
              </a:rPr>
              <a:t>Hypotension</a:t>
            </a:r>
            <a:r>
              <a:rPr lang="sr-Latn-RS" dirty="0">
                <a:latin typeface="Book Antiqua" pitchFamily="18" charset="0"/>
              </a:rPr>
              <a:t>, </a:t>
            </a:r>
            <a:r>
              <a:rPr lang="sr-Latn-RS" dirty="0" err="1">
                <a:latin typeface="Book Antiqua" pitchFamily="18" charset="0"/>
              </a:rPr>
              <a:t>hypertension</a:t>
            </a:r>
            <a:r>
              <a:rPr lang="sr-Latn-RS" dirty="0">
                <a:latin typeface="Book Antiqua" pitchFamily="18" charset="0"/>
              </a:rPr>
              <a:t>.</a:t>
            </a:r>
          </a:p>
          <a:p>
            <a:pPr marL="82296" indent="0">
              <a:buNone/>
            </a:pPr>
            <a:r>
              <a:rPr lang="sr-Latn-RS" dirty="0" err="1">
                <a:solidFill>
                  <a:schemeClr val="accent5">
                    <a:lumMod val="60000"/>
                    <a:lumOff val="40000"/>
                  </a:schemeClr>
                </a:solidFill>
                <a:latin typeface="Book Antiqua" pitchFamily="18" charset="0"/>
              </a:rPr>
              <a:t>Gastrointestinal</a:t>
            </a:r>
            <a:r>
              <a:rPr lang="sr-Latn-RS" dirty="0">
                <a:solidFill>
                  <a:schemeClr val="accent5">
                    <a:lumMod val="60000"/>
                    <a:lumOff val="40000"/>
                  </a:schemeClr>
                </a:solidFill>
                <a:latin typeface="Book Antiqua" pitchFamily="18" charset="0"/>
              </a:rPr>
              <a:t> </a:t>
            </a:r>
            <a:r>
              <a:rPr lang="sr-Latn-RS" dirty="0" err="1">
                <a:solidFill>
                  <a:schemeClr val="accent5">
                    <a:lumMod val="60000"/>
                    <a:lumOff val="40000"/>
                  </a:schemeClr>
                </a:solidFill>
                <a:latin typeface="Book Antiqua" pitchFamily="18" charset="0"/>
              </a:rPr>
              <a:t>disorders</a:t>
            </a:r>
            <a:endParaRPr lang="sr-Latn-RS" dirty="0">
              <a:solidFill>
                <a:schemeClr val="accent5">
                  <a:lumMod val="60000"/>
                  <a:lumOff val="40000"/>
                </a:schemeClr>
              </a:solidFill>
              <a:latin typeface="Book Antiqua" pitchFamily="18" charset="0"/>
            </a:endParaRPr>
          </a:p>
          <a:p>
            <a:pPr marL="82296" indent="0">
              <a:buNone/>
            </a:pPr>
            <a:r>
              <a:rPr lang="sr-Latn-RS" dirty="0" err="1">
                <a:latin typeface="Book Antiqua" pitchFamily="18" charset="0"/>
              </a:rPr>
              <a:t>Nausea</a:t>
            </a:r>
            <a:r>
              <a:rPr lang="sr-Latn-RS" dirty="0">
                <a:latin typeface="Book Antiqua" pitchFamily="18" charset="0"/>
              </a:rPr>
              <a:t>. </a:t>
            </a:r>
            <a:r>
              <a:rPr lang="sr-Latn-RS" dirty="0" err="1">
                <a:latin typeface="Book Antiqua" pitchFamily="18" charset="0"/>
              </a:rPr>
              <a:t>Abdominal</a:t>
            </a:r>
            <a:r>
              <a:rPr lang="sr-Latn-RS" dirty="0">
                <a:latin typeface="Book Antiqua" pitchFamily="18" charset="0"/>
              </a:rPr>
              <a:t> </a:t>
            </a:r>
            <a:r>
              <a:rPr lang="sr-Latn-RS" dirty="0" err="1">
                <a:latin typeface="Book Antiqua" pitchFamily="18" charset="0"/>
              </a:rPr>
              <a:t>pain</a:t>
            </a:r>
            <a:r>
              <a:rPr lang="sr-Latn-RS" dirty="0">
                <a:latin typeface="Book Antiqua" pitchFamily="18" charset="0"/>
              </a:rPr>
              <a:t>, </a:t>
            </a:r>
            <a:r>
              <a:rPr lang="sr-Latn-RS" dirty="0" err="1">
                <a:latin typeface="Book Antiqua" pitchFamily="18" charset="0"/>
              </a:rPr>
              <a:t>vomiting</a:t>
            </a:r>
            <a:r>
              <a:rPr lang="sr-Latn-RS" dirty="0">
                <a:latin typeface="Book Antiqua" pitchFamily="18" charset="0"/>
              </a:rPr>
              <a:t>, </a:t>
            </a:r>
            <a:r>
              <a:rPr lang="sr-Latn-RS" dirty="0" err="1">
                <a:latin typeface="Book Antiqua" pitchFamily="18" charset="0"/>
              </a:rPr>
              <a:t>dyspepsia</a:t>
            </a:r>
            <a:r>
              <a:rPr lang="sr-Latn-RS" dirty="0">
                <a:latin typeface="Book Antiqua" pitchFamily="18" charset="0"/>
              </a:rPr>
              <a:t>, </a:t>
            </a:r>
            <a:r>
              <a:rPr lang="sr-Latn-RS" dirty="0" err="1">
                <a:latin typeface="Book Antiqua" pitchFamily="18" charset="0"/>
              </a:rPr>
              <a:t>constipation</a:t>
            </a:r>
            <a:r>
              <a:rPr lang="sr-Latn-RS" dirty="0">
                <a:latin typeface="Book Antiqua" pitchFamily="18" charset="0"/>
              </a:rPr>
              <a:t>, </a:t>
            </a:r>
            <a:r>
              <a:rPr lang="sr-Latn-RS" dirty="0" err="1">
                <a:latin typeface="Book Antiqua" pitchFamily="18" charset="0"/>
              </a:rPr>
              <a:t>diarrhea</a:t>
            </a:r>
            <a:r>
              <a:rPr lang="sr-Latn-RS" dirty="0">
                <a:latin typeface="Book Antiqua" pitchFamily="18" charset="0"/>
              </a:rPr>
              <a:t>.</a:t>
            </a:r>
          </a:p>
          <a:p>
            <a:pPr marL="82296" indent="0">
              <a:buNone/>
            </a:pPr>
            <a:r>
              <a:rPr lang="sr-Latn-RS" dirty="0" err="1">
                <a:solidFill>
                  <a:schemeClr val="accent5">
                    <a:lumMod val="60000"/>
                    <a:lumOff val="40000"/>
                  </a:schemeClr>
                </a:solidFill>
                <a:latin typeface="Book Antiqua" pitchFamily="18" charset="0"/>
              </a:rPr>
              <a:t>Disorders</a:t>
            </a:r>
            <a:r>
              <a:rPr lang="sr-Latn-RS" dirty="0">
                <a:solidFill>
                  <a:schemeClr val="accent5">
                    <a:lumMod val="60000"/>
                    <a:lumOff val="40000"/>
                  </a:schemeClr>
                </a:solidFill>
                <a:latin typeface="Book Antiqua" pitchFamily="18" charset="0"/>
              </a:rPr>
              <a:t> of the </a:t>
            </a:r>
            <a:r>
              <a:rPr lang="sr-Latn-RS" dirty="0" err="1">
                <a:solidFill>
                  <a:schemeClr val="accent5">
                    <a:lumMod val="60000"/>
                    <a:lumOff val="40000"/>
                  </a:schemeClr>
                </a:solidFill>
                <a:latin typeface="Book Antiqua" pitchFamily="18" charset="0"/>
              </a:rPr>
              <a:t>skin</a:t>
            </a:r>
            <a:r>
              <a:rPr lang="sr-Latn-RS" dirty="0">
                <a:solidFill>
                  <a:schemeClr val="accent5">
                    <a:lumMod val="60000"/>
                    <a:lumOff val="40000"/>
                  </a:schemeClr>
                </a:solidFill>
                <a:latin typeface="Book Antiqua" pitchFamily="18" charset="0"/>
              </a:rPr>
              <a:t> </a:t>
            </a:r>
            <a:r>
              <a:rPr lang="sr-Latn-RS" dirty="0" err="1">
                <a:solidFill>
                  <a:schemeClr val="accent5">
                    <a:lumMod val="60000"/>
                    <a:lumOff val="40000"/>
                  </a:schemeClr>
                </a:solidFill>
                <a:latin typeface="Book Antiqua" pitchFamily="18" charset="0"/>
              </a:rPr>
              <a:t>and</a:t>
            </a:r>
            <a:r>
              <a:rPr lang="sr-Latn-RS" dirty="0">
                <a:solidFill>
                  <a:schemeClr val="accent5">
                    <a:lumMod val="60000"/>
                    <a:lumOff val="40000"/>
                  </a:schemeClr>
                </a:solidFill>
                <a:latin typeface="Book Antiqua" pitchFamily="18" charset="0"/>
              </a:rPr>
              <a:t> </a:t>
            </a:r>
            <a:r>
              <a:rPr lang="sr-Latn-RS" dirty="0" err="1">
                <a:solidFill>
                  <a:schemeClr val="accent5">
                    <a:lumMod val="60000"/>
                    <a:lumOff val="40000"/>
                  </a:schemeClr>
                </a:solidFill>
                <a:latin typeface="Book Antiqua" pitchFamily="18" charset="0"/>
              </a:rPr>
              <a:t>subcutaneous</a:t>
            </a:r>
            <a:r>
              <a:rPr lang="sr-Latn-RS" dirty="0">
                <a:solidFill>
                  <a:schemeClr val="accent5">
                    <a:lumMod val="60000"/>
                    <a:lumOff val="40000"/>
                  </a:schemeClr>
                </a:solidFill>
                <a:latin typeface="Book Antiqua" pitchFamily="18" charset="0"/>
              </a:rPr>
              <a:t> </a:t>
            </a:r>
            <a:r>
              <a:rPr lang="sr-Latn-RS" dirty="0" err="1">
                <a:solidFill>
                  <a:schemeClr val="accent5">
                    <a:lumMod val="60000"/>
                    <a:lumOff val="40000"/>
                  </a:schemeClr>
                </a:solidFill>
                <a:latin typeface="Book Antiqua" pitchFamily="18" charset="0"/>
              </a:rPr>
              <a:t>tissue</a:t>
            </a:r>
            <a:endParaRPr lang="sr-Latn-RS" dirty="0">
              <a:solidFill>
                <a:schemeClr val="accent5">
                  <a:lumMod val="60000"/>
                  <a:lumOff val="40000"/>
                </a:schemeClr>
              </a:solidFill>
              <a:latin typeface="Book Antiqua" pitchFamily="18" charset="0"/>
            </a:endParaRPr>
          </a:p>
          <a:p>
            <a:pPr marL="82296" indent="0">
              <a:buNone/>
            </a:pPr>
            <a:r>
              <a:rPr lang="sr-Latn-RS" dirty="0" err="1">
                <a:latin typeface="Book Antiqua" pitchFamily="18" charset="0"/>
              </a:rPr>
              <a:t>Itching</a:t>
            </a:r>
            <a:r>
              <a:rPr lang="sr-Latn-RS" dirty="0">
                <a:latin typeface="Book Antiqua" pitchFamily="18" charset="0"/>
              </a:rPr>
              <a:t>, </a:t>
            </a:r>
            <a:r>
              <a:rPr lang="sr-Latn-RS" dirty="0" err="1">
                <a:latin typeface="Book Antiqua" pitchFamily="18" charset="0"/>
              </a:rPr>
              <a:t>urticaria</a:t>
            </a:r>
            <a:r>
              <a:rPr lang="sr-Latn-RS" dirty="0">
                <a:latin typeface="Book Antiqua" pitchFamily="18" charset="0"/>
              </a:rPr>
              <a:t>, </a:t>
            </a:r>
            <a:r>
              <a:rPr lang="sr-Latn-RS" dirty="0" err="1">
                <a:latin typeface="Book Antiqua" pitchFamily="18" charset="0"/>
              </a:rPr>
              <a:t>rash</a:t>
            </a:r>
            <a:r>
              <a:rPr lang="sr-Latn-RS" dirty="0">
                <a:latin typeface="Book Antiqua" pitchFamily="18" charset="0"/>
              </a:rPr>
              <a:t>, </a:t>
            </a:r>
            <a:r>
              <a:rPr lang="sr-Latn-RS" dirty="0" err="1">
                <a:latin typeface="Book Antiqua" pitchFamily="18" charset="0"/>
              </a:rPr>
              <a:t>redness</a:t>
            </a:r>
            <a:r>
              <a:rPr lang="sr-Latn-RS" dirty="0">
                <a:latin typeface="Book Antiqua" pitchFamily="18" charset="0"/>
              </a:rPr>
              <a:t>, </a:t>
            </a:r>
            <a:r>
              <a:rPr lang="sr-Latn-RS" dirty="0" err="1">
                <a:latin typeface="Book Antiqua" pitchFamily="18" charset="0"/>
              </a:rPr>
              <a:t>sweating</a:t>
            </a:r>
            <a:r>
              <a:rPr lang="sr-Latn-RS" dirty="0">
                <a:latin typeface="Book Antiqua" pitchFamily="18" charset="0"/>
              </a:rPr>
              <a:t>, dermatitis.</a:t>
            </a:r>
          </a:p>
          <a:p>
            <a:pPr marL="82296" indent="0">
              <a:buNone/>
            </a:pPr>
            <a:r>
              <a:rPr lang="sr-Latn-RS" dirty="0" err="1">
                <a:solidFill>
                  <a:schemeClr val="accent5">
                    <a:lumMod val="60000"/>
                    <a:lumOff val="40000"/>
                  </a:schemeClr>
                </a:solidFill>
                <a:latin typeface="Book Antiqua" pitchFamily="18" charset="0"/>
              </a:rPr>
              <a:t>Disorders</a:t>
            </a:r>
            <a:r>
              <a:rPr lang="sr-Latn-RS" dirty="0">
                <a:solidFill>
                  <a:schemeClr val="accent5">
                    <a:lumMod val="60000"/>
                    <a:lumOff val="40000"/>
                  </a:schemeClr>
                </a:solidFill>
                <a:latin typeface="Book Antiqua" pitchFamily="18" charset="0"/>
              </a:rPr>
              <a:t> of the </a:t>
            </a:r>
            <a:r>
              <a:rPr lang="sr-Latn-RS" dirty="0" err="1">
                <a:solidFill>
                  <a:schemeClr val="accent5">
                    <a:lumMod val="60000"/>
                    <a:lumOff val="40000"/>
                  </a:schemeClr>
                </a:solidFill>
                <a:latin typeface="Book Antiqua" pitchFamily="18" charset="0"/>
              </a:rPr>
              <a:t>musculoskeletal</a:t>
            </a:r>
            <a:r>
              <a:rPr lang="sr-Latn-RS" dirty="0">
                <a:solidFill>
                  <a:schemeClr val="accent5">
                    <a:lumMod val="60000"/>
                    <a:lumOff val="40000"/>
                  </a:schemeClr>
                </a:solidFill>
                <a:latin typeface="Book Antiqua" pitchFamily="18" charset="0"/>
              </a:rPr>
              <a:t> system </a:t>
            </a:r>
            <a:r>
              <a:rPr lang="sr-Latn-RS" dirty="0" err="1">
                <a:solidFill>
                  <a:schemeClr val="accent5">
                    <a:lumMod val="60000"/>
                    <a:lumOff val="40000"/>
                  </a:schemeClr>
                </a:solidFill>
                <a:latin typeface="Book Antiqua" pitchFamily="18" charset="0"/>
              </a:rPr>
              <a:t>and</a:t>
            </a:r>
            <a:r>
              <a:rPr lang="sr-Latn-RS" dirty="0">
                <a:solidFill>
                  <a:schemeClr val="accent5">
                    <a:lumMod val="60000"/>
                    <a:lumOff val="40000"/>
                  </a:schemeClr>
                </a:solidFill>
                <a:latin typeface="Book Antiqua" pitchFamily="18" charset="0"/>
              </a:rPr>
              <a:t> </a:t>
            </a:r>
            <a:r>
              <a:rPr lang="sr-Latn-RS" dirty="0" err="1">
                <a:solidFill>
                  <a:schemeClr val="accent5">
                    <a:lumMod val="60000"/>
                    <a:lumOff val="40000"/>
                  </a:schemeClr>
                </a:solidFill>
                <a:latin typeface="Book Antiqua" pitchFamily="18" charset="0"/>
              </a:rPr>
              <a:t>connective</a:t>
            </a:r>
            <a:r>
              <a:rPr lang="sr-Latn-RS" dirty="0">
                <a:solidFill>
                  <a:schemeClr val="accent5">
                    <a:lumMod val="60000"/>
                    <a:lumOff val="40000"/>
                  </a:schemeClr>
                </a:solidFill>
                <a:latin typeface="Book Antiqua" pitchFamily="18" charset="0"/>
              </a:rPr>
              <a:t> </a:t>
            </a:r>
            <a:r>
              <a:rPr lang="sr-Latn-RS" dirty="0" err="1">
                <a:solidFill>
                  <a:schemeClr val="accent5">
                    <a:lumMod val="60000"/>
                    <a:lumOff val="40000"/>
                  </a:schemeClr>
                </a:solidFill>
                <a:latin typeface="Book Antiqua" pitchFamily="18" charset="0"/>
              </a:rPr>
              <a:t>tissue</a:t>
            </a:r>
            <a:endParaRPr lang="sr-Latn-RS" dirty="0">
              <a:solidFill>
                <a:schemeClr val="accent5">
                  <a:lumMod val="60000"/>
                  <a:lumOff val="40000"/>
                </a:schemeClr>
              </a:solidFill>
              <a:latin typeface="Book Antiqua" pitchFamily="18" charset="0"/>
            </a:endParaRPr>
          </a:p>
          <a:p>
            <a:pPr marL="82296" indent="0">
              <a:buNone/>
            </a:pPr>
            <a:r>
              <a:rPr lang="sr-Latn-RS" dirty="0" err="1">
                <a:latin typeface="Book Antiqua" pitchFamily="18" charset="0"/>
              </a:rPr>
              <a:t>Back</a:t>
            </a:r>
            <a:r>
              <a:rPr lang="sr-Latn-RS" dirty="0">
                <a:latin typeface="Book Antiqua" pitchFamily="18" charset="0"/>
              </a:rPr>
              <a:t> </a:t>
            </a:r>
            <a:r>
              <a:rPr lang="sr-Latn-RS" dirty="0" err="1">
                <a:latin typeface="Book Antiqua" pitchFamily="18" charset="0"/>
              </a:rPr>
              <a:t>pain</a:t>
            </a:r>
            <a:r>
              <a:rPr lang="sr-Latn-RS" dirty="0">
                <a:latin typeface="Book Antiqua" pitchFamily="18" charset="0"/>
              </a:rPr>
              <a:t>, </a:t>
            </a:r>
            <a:r>
              <a:rPr lang="sr-Latn-RS" dirty="0" err="1">
                <a:latin typeface="Book Antiqua" pitchFamily="18" charset="0"/>
              </a:rPr>
              <a:t>myalgia</a:t>
            </a:r>
            <a:r>
              <a:rPr lang="sr-Latn-RS" dirty="0">
                <a:latin typeface="Book Antiqua" pitchFamily="18" charset="0"/>
              </a:rPr>
              <a:t>, </a:t>
            </a:r>
            <a:r>
              <a:rPr lang="sr-Latn-RS" dirty="0" err="1">
                <a:latin typeface="Book Antiqua" pitchFamily="18" charset="0"/>
              </a:rPr>
              <a:t>atralgia</a:t>
            </a:r>
            <a:r>
              <a:rPr lang="sr-Latn-RS" dirty="0">
                <a:latin typeface="Book Antiqua" pitchFamily="18" charset="0"/>
              </a:rPr>
              <a:t>, </a:t>
            </a:r>
            <a:r>
              <a:rPr lang="sr-Latn-RS" dirty="0" err="1">
                <a:latin typeface="Book Antiqua" pitchFamily="18" charset="0"/>
              </a:rPr>
              <a:t>muscle</a:t>
            </a:r>
            <a:r>
              <a:rPr lang="sr-Latn-RS" dirty="0">
                <a:latin typeface="Book Antiqua" pitchFamily="18" charset="0"/>
              </a:rPr>
              <a:t> </a:t>
            </a:r>
            <a:r>
              <a:rPr lang="sr-Latn-RS" dirty="0" err="1">
                <a:latin typeface="Book Antiqua" pitchFamily="18" charset="0"/>
              </a:rPr>
              <a:t>spasms</a:t>
            </a:r>
            <a:r>
              <a:rPr lang="sr-Latn-RS" dirty="0">
                <a:latin typeface="Book Antiqua" pitchFamily="18" charset="0"/>
              </a:rPr>
              <a:t>.</a:t>
            </a:r>
          </a:p>
          <a:p>
            <a:pPr marL="82296" indent="0">
              <a:buNone/>
            </a:pPr>
            <a:r>
              <a:rPr lang="sr-Latn-RS" dirty="0" smtClean="0">
                <a:solidFill>
                  <a:schemeClr val="accent5">
                    <a:lumMod val="60000"/>
                    <a:lumOff val="40000"/>
                  </a:schemeClr>
                </a:solidFill>
                <a:latin typeface="Book Antiqua" pitchFamily="18" charset="0"/>
              </a:rPr>
              <a:t>General </a:t>
            </a:r>
            <a:r>
              <a:rPr lang="sr-Latn-RS" dirty="0" err="1">
                <a:solidFill>
                  <a:schemeClr val="accent5">
                    <a:lumMod val="60000"/>
                    <a:lumOff val="40000"/>
                  </a:schemeClr>
                </a:solidFill>
                <a:latin typeface="Book Antiqua" pitchFamily="18" charset="0"/>
              </a:rPr>
              <a:t>disorders</a:t>
            </a:r>
            <a:r>
              <a:rPr lang="sr-Latn-RS" dirty="0">
                <a:solidFill>
                  <a:schemeClr val="accent5">
                    <a:lumMod val="60000"/>
                    <a:lumOff val="40000"/>
                  </a:schemeClr>
                </a:solidFill>
                <a:latin typeface="Book Antiqua" pitchFamily="18" charset="0"/>
              </a:rPr>
              <a:t> </a:t>
            </a:r>
            <a:r>
              <a:rPr lang="sr-Latn-RS" dirty="0" err="1">
                <a:solidFill>
                  <a:schemeClr val="accent5">
                    <a:lumMod val="60000"/>
                    <a:lumOff val="40000"/>
                  </a:schemeClr>
                </a:solidFill>
                <a:latin typeface="Book Antiqua" pitchFamily="18" charset="0"/>
              </a:rPr>
              <a:t>and</a:t>
            </a:r>
            <a:r>
              <a:rPr lang="sr-Latn-RS" dirty="0">
                <a:solidFill>
                  <a:schemeClr val="accent5">
                    <a:lumMod val="60000"/>
                    <a:lumOff val="40000"/>
                  </a:schemeClr>
                </a:solidFill>
                <a:latin typeface="Book Antiqua" pitchFamily="18" charset="0"/>
              </a:rPr>
              <a:t> </a:t>
            </a:r>
            <a:r>
              <a:rPr lang="sr-Latn-RS" dirty="0" err="1">
                <a:solidFill>
                  <a:schemeClr val="accent5">
                    <a:lumMod val="60000"/>
                    <a:lumOff val="40000"/>
                  </a:schemeClr>
                </a:solidFill>
                <a:latin typeface="Book Antiqua" pitchFamily="18" charset="0"/>
              </a:rPr>
              <a:t>administration</a:t>
            </a:r>
            <a:r>
              <a:rPr lang="sr-Latn-RS" dirty="0">
                <a:solidFill>
                  <a:schemeClr val="accent5">
                    <a:lumMod val="60000"/>
                    <a:lumOff val="40000"/>
                  </a:schemeClr>
                </a:solidFill>
                <a:latin typeface="Book Antiqua" pitchFamily="18" charset="0"/>
              </a:rPr>
              <a:t> site </a:t>
            </a:r>
            <a:r>
              <a:rPr lang="sr-Latn-RS" dirty="0" err="1">
                <a:solidFill>
                  <a:schemeClr val="accent5">
                    <a:lumMod val="60000"/>
                    <a:lumOff val="40000"/>
                  </a:schemeClr>
                </a:solidFill>
                <a:latin typeface="Book Antiqua" pitchFamily="18" charset="0"/>
              </a:rPr>
              <a:t>conditions</a:t>
            </a:r>
            <a:endParaRPr lang="sr-Latn-RS" dirty="0">
              <a:solidFill>
                <a:schemeClr val="accent5">
                  <a:lumMod val="60000"/>
                  <a:lumOff val="40000"/>
                </a:schemeClr>
              </a:solidFill>
              <a:latin typeface="Book Antiqua" pitchFamily="18" charset="0"/>
            </a:endParaRPr>
          </a:p>
          <a:p>
            <a:pPr marL="82296" indent="0">
              <a:buNone/>
            </a:pPr>
            <a:r>
              <a:rPr lang="sr-Latn-RS" dirty="0" err="1">
                <a:latin typeface="Book Antiqua" pitchFamily="18" charset="0"/>
              </a:rPr>
              <a:t>Pyrexia</a:t>
            </a:r>
            <a:r>
              <a:rPr lang="sr-Latn-RS" dirty="0">
                <a:latin typeface="Book Antiqua" pitchFamily="18" charset="0"/>
              </a:rPr>
              <a:t>, </a:t>
            </a:r>
            <a:r>
              <a:rPr lang="sr-Latn-RS" dirty="0" err="1">
                <a:latin typeface="Book Antiqua" pitchFamily="18" charset="0"/>
              </a:rPr>
              <a:t>chills</a:t>
            </a:r>
            <a:r>
              <a:rPr lang="sr-Latn-RS" dirty="0">
                <a:latin typeface="Book Antiqua" pitchFamily="18" charset="0"/>
              </a:rPr>
              <a:t>/</a:t>
            </a:r>
            <a:r>
              <a:rPr lang="sr-Latn-RS" dirty="0" err="1">
                <a:latin typeface="Book Antiqua" pitchFamily="18" charset="0"/>
              </a:rPr>
              <a:t>tremors</a:t>
            </a:r>
            <a:r>
              <a:rPr lang="sr-Latn-RS" dirty="0">
                <a:latin typeface="Book Antiqua" pitchFamily="18" charset="0"/>
              </a:rPr>
              <a:t>, </a:t>
            </a:r>
            <a:r>
              <a:rPr lang="sr-Latn-RS" dirty="0" err="1">
                <a:latin typeface="Book Antiqua" pitchFamily="18" charset="0"/>
              </a:rPr>
              <a:t>infection</a:t>
            </a:r>
            <a:r>
              <a:rPr lang="sr-Latn-RS" dirty="0">
                <a:latin typeface="Book Antiqua" pitchFamily="18" charset="0"/>
              </a:rPr>
              <a:t>, </a:t>
            </a:r>
            <a:r>
              <a:rPr lang="sr-Latn-RS" dirty="0" err="1">
                <a:latin typeface="Book Antiqua" pitchFamily="18" charset="0"/>
              </a:rPr>
              <a:t>local</a:t>
            </a:r>
            <a:r>
              <a:rPr lang="sr-Latn-RS" dirty="0">
                <a:latin typeface="Book Antiqua" pitchFamily="18" charset="0"/>
              </a:rPr>
              <a:t> </a:t>
            </a:r>
            <a:r>
              <a:rPr lang="sr-Latn-RS" dirty="0" err="1">
                <a:latin typeface="Book Antiqua" pitchFamily="18" charset="0"/>
              </a:rPr>
              <a:t>inflammatory</a:t>
            </a:r>
            <a:r>
              <a:rPr lang="sr-Latn-RS" dirty="0">
                <a:latin typeface="Book Antiqua" pitchFamily="18" charset="0"/>
              </a:rPr>
              <a:t> </a:t>
            </a:r>
            <a:r>
              <a:rPr lang="sr-Latn-RS" dirty="0" err="1">
                <a:latin typeface="Book Antiqua" pitchFamily="18" charset="0"/>
              </a:rPr>
              <a:t>reaction</a:t>
            </a:r>
            <a:r>
              <a:rPr lang="sr-Latn-RS" dirty="0">
                <a:latin typeface="Book Antiqua" pitchFamily="18" charset="0"/>
              </a:rPr>
              <a:t> of </a:t>
            </a:r>
            <a:r>
              <a:rPr lang="sr-Latn-RS" dirty="0" err="1">
                <a:latin typeface="Book Antiqua" pitchFamily="18" charset="0"/>
              </a:rPr>
              <a:t>veins</a:t>
            </a:r>
            <a:r>
              <a:rPr lang="sr-Latn-RS" dirty="0">
                <a:latin typeface="Book Antiqua" pitchFamily="18" charset="0"/>
              </a:rPr>
              <a:t>,</a:t>
            </a:r>
          </a:p>
          <a:p>
            <a:pPr marL="82296" indent="0">
              <a:buNone/>
            </a:pPr>
            <a:r>
              <a:rPr lang="sr-Latn-RS" dirty="0" err="1">
                <a:latin typeface="Book Antiqua" pitchFamily="18" charset="0"/>
              </a:rPr>
              <a:t>skin</a:t>
            </a:r>
            <a:r>
              <a:rPr lang="sr-Latn-RS" dirty="0">
                <a:latin typeface="Book Antiqua" pitchFamily="18" charset="0"/>
              </a:rPr>
              <a:t> </a:t>
            </a:r>
            <a:r>
              <a:rPr lang="sr-Latn-RS" dirty="0" err="1">
                <a:latin typeface="Book Antiqua" pitchFamily="18" charset="0"/>
              </a:rPr>
              <a:t>exfoliation</a:t>
            </a:r>
            <a:r>
              <a:rPr lang="sr-Latn-RS" dirty="0">
                <a:latin typeface="Book Antiqua" pitchFamily="18" charset="0"/>
              </a:rPr>
              <a:t>.</a:t>
            </a:r>
          </a:p>
          <a:p>
            <a:pPr marL="82296" indent="0">
              <a:buNone/>
            </a:pPr>
            <a:endParaRPr lang="sr-Latn-RS" dirty="0" smtClean="0">
              <a:latin typeface="Book Antiqua" pitchFamily="18" charset="0"/>
            </a:endParaRPr>
          </a:p>
          <a:p>
            <a:pPr marL="82296" indent="0">
              <a:buNone/>
            </a:pPr>
            <a:endParaRPr lang="sr-Latn-RS" dirty="0">
              <a:latin typeface="Book Antiqua" pitchFamily="18" charset="0"/>
            </a:endParaRPr>
          </a:p>
          <a:p>
            <a:pPr marL="82296" indent="0">
              <a:buNone/>
            </a:pPr>
            <a:endParaRPr lang="sr-Latn-RS" dirty="0" smtClean="0">
              <a:latin typeface="Book Antiqua" pitchFamily="18" charset="0"/>
            </a:endParaRPr>
          </a:p>
          <a:p>
            <a:endParaRPr lang="en-US" dirty="0">
              <a:latin typeface="Book Antiqua" pitchFamily="18" charset="0"/>
            </a:endParaRPr>
          </a:p>
        </p:txBody>
      </p:sp>
    </p:spTree>
    <p:extLst>
      <p:ext uri="{BB962C8B-B14F-4D97-AF65-F5344CB8AC3E}">
        <p14:creationId xmlns:p14="http://schemas.microsoft.com/office/powerpoint/2010/main" val="27638489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Normal Ranges for Laboratory Tests Used to Diagnose and Classify Anemia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7" y="0"/>
            <a:ext cx="649204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38227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Čuvar mesta za sadržaj 2"/>
          <p:cNvSpPr>
            <a:spLocks noGrp="1"/>
          </p:cNvSpPr>
          <p:nvPr>
            <p:ph idx="1"/>
          </p:nvPr>
        </p:nvSpPr>
        <p:spPr>
          <a:xfrm>
            <a:off x="1103171" y="1009828"/>
            <a:ext cx="7859218" cy="4800600"/>
          </a:xfrm>
        </p:spPr>
        <p:txBody>
          <a:bodyPr>
            <a:normAutofit/>
          </a:bodyPr>
          <a:lstStyle/>
          <a:p>
            <a:pPr marL="82296" indent="0" algn="ctr">
              <a:buNone/>
            </a:pPr>
            <a:r>
              <a:rPr lang="en-US" sz="2000" dirty="0">
                <a:latin typeface="Book Antiqua" pitchFamily="18" charset="0"/>
              </a:rPr>
              <a:t>Differential diagnosis of anemia according to laboratory </a:t>
            </a:r>
            <a:r>
              <a:rPr lang="en-US" sz="2000" dirty="0" smtClean="0">
                <a:latin typeface="Book Antiqua" pitchFamily="18" charset="0"/>
              </a:rPr>
              <a:t>  parameters</a:t>
            </a:r>
          </a:p>
          <a:p>
            <a:pPr marL="82296" indent="0" algn="ctr">
              <a:buNone/>
            </a:pPr>
            <a:endParaRPr lang="en-US" sz="2000" dirty="0">
              <a:latin typeface="Book Antiqua" pitchFamily="18" charset="0"/>
            </a:endParaRPr>
          </a:p>
        </p:txBody>
      </p:sp>
      <p:sp>
        <p:nvSpPr>
          <p:cNvPr id="10" name="Pravougaonik 9"/>
          <p:cNvSpPr/>
          <p:nvPr/>
        </p:nvSpPr>
        <p:spPr>
          <a:xfrm>
            <a:off x="1043608" y="2132856"/>
            <a:ext cx="8100392" cy="2554545"/>
          </a:xfrm>
          <a:prstGeom prst="rect">
            <a:avLst/>
          </a:prstGeom>
        </p:spPr>
        <p:txBody>
          <a:bodyPr wrap="square">
            <a:spAutoFit/>
          </a:bodyPr>
          <a:lstStyle/>
          <a:p>
            <a:r>
              <a:rPr lang="en-US" sz="1600" b="1" dirty="0" smtClean="0">
                <a:solidFill>
                  <a:schemeClr val="accent5">
                    <a:lumMod val="60000"/>
                    <a:lumOff val="40000"/>
                  </a:schemeClr>
                </a:solidFill>
                <a:latin typeface="Book Antiqua" pitchFamily="18" charset="0"/>
              </a:rPr>
              <a:t>Laboratory               Anemia caused by </a:t>
            </a:r>
            <a:r>
              <a:rPr lang="sr-Latn-RS" sz="1600" b="1" dirty="0" smtClean="0">
                <a:solidFill>
                  <a:schemeClr val="accent5">
                    <a:lumMod val="60000"/>
                    <a:lumOff val="40000"/>
                  </a:schemeClr>
                </a:solidFill>
                <a:latin typeface="Book Antiqua" pitchFamily="18" charset="0"/>
              </a:rPr>
              <a:t>     </a:t>
            </a:r>
            <a:r>
              <a:rPr lang="en-US" sz="1600" b="1" dirty="0" smtClean="0">
                <a:solidFill>
                  <a:schemeClr val="accent5">
                    <a:lumMod val="60000"/>
                    <a:lumOff val="40000"/>
                  </a:schemeClr>
                </a:solidFill>
                <a:latin typeface="Book Antiqua" pitchFamily="18" charset="0"/>
              </a:rPr>
              <a:t>       </a:t>
            </a:r>
            <a:r>
              <a:rPr lang="sr-Latn-RS" sz="1600" b="1" dirty="0" err="1" smtClean="0">
                <a:solidFill>
                  <a:schemeClr val="accent5">
                    <a:lumMod val="60000"/>
                    <a:lumOff val="40000"/>
                  </a:schemeClr>
                </a:solidFill>
                <a:latin typeface="Book Antiqua" pitchFamily="18" charset="0"/>
              </a:rPr>
              <a:t>Sideropen</a:t>
            </a:r>
            <a:r>
              <a:rPr lang="en-US" sz="1600" b="1" dirty="0" err="1" smtClean="0">
                <a:solidFill>
                  <a:schemeClr val="accent5">
                    <a:lumMod val="60000"/>
                    <a:lumOff val="40000"/>
                  </a:schemeClr>
                </a:solidFill>
                <a:latin typeface="Book Antiqua" pitchFamily="18" charset="0"/>
              </a:rPr>
              <a:t>ic</a:t>
            </a:r>
            <a:r>
              <a:rPr lang="sr-Latn-RS" sz="1600" b="1" dirty="0" smtClean="0">
                <a:solidFill>
                  <a:schemeClr val="accent5">
                    <a:lumMod val="60000"/>
                    <a:lumOff val="40000"/>
                  </a:schemeClr>
                </a:solidFill>
                <a:latin typeface="Book Antiqua" pitchFamily="18" charset="0"/>
              </a:rPr>
              <a:t>         </a:t>
            </a:r>
            <a:r>
              <a:rPr lang="en-US" sz="1600" b="1" dirty="0" smtClean="0">
                <a:solidFill>
                  <a:schemeClr val="accent5">
                    <a:lumMod val="60000"/>
                    <a:lumOff val="40000"/>
                  </a:schemeClr>
                </a:solidFill>
                <a:latin typeface="Book Antiqua" pitchFamily="18" charset="0"/>
              </a:rPr>
              <a:t>      Anemia </a:t>
            </a:r>
            <a:r>
              <a:rPr lang="en-US" sz="1600" b="1" dirty="0">
                <a:solidFill>
                  <a:schemeClr val="accent5">
                    <a:lumMod val="60000"/>
                    <a:lumOff val="40000"/>
                  </a:schemeClr>
                </a:solidFill>
                <a:latin typeface="Book Antiqua" pitchFamily="18" charset="0"/>
              </a:rPr>
              <a:t>of </a:t>
            </a:r>
            <a:r>
              <a:rPr lang="en-US" sz="1600" b="1" dirty="0" smtClean="0">
                <a:solidFill>
                  <a:schemeClr val="accent5">
                    <a:lumMod val="60000"/>
                    <a:lumOff val="40000"/>
                  </a:schemeClr>
                </a:solidFill>
                <a:latin typeface="Book Antiqua" pitchFamily="18" charset="0"/>
              </a:rPr>
              <a:t>chronic</a:t>
            </a:r>
            <a:endParaRPr lang="en-US" sz="1600" b="1" dirty="0">
              <a:solidFill>
                <a:schemeClr val="accent5">
                  <a:lumMod val="60000"/>
                  <a:lumOff val="40000"/>
                </a:schemeClr>
              </a:solidFill>
              <a:latin typeface="Book Antiqua" pitchFamily="18" charset="0"/>
            </a:endParaRPr>
          </a:p>
          <a:p>
            <a:r>
              <a:rPr lang="en-US" sz="1600" b="1" dirty="0" smtClean="0">
                <a:solidFill>
                  <a:schemeClr val="accent5">
                    <a:lumMod val="60000"/>
                    <a:lumOff val="40000"/>
                  </a:schemeClr>
                </a:solidFill>
                <a:latin typeface="Book Antiqua" pitchFamily="18" charset="0"/>
              </a:rPr>
              <a:t>parameter             vitamin B12 deficiency    </a:t>
            </a:r>
            <a:r>
              <a:rPr lang="sr-Latn-RS" sz="1600" b="1" dirty="0" smtClean="0">
                <a:solidFill>
                  <a:schemeClr val="accent5">
                    <a:lumMod val="60000"/>
                    <a:lumOff val="40000"/>
                  </a:schemeClr>
                </a:solidFill>
                <a:latin typeface="Book Antiqua" pitchFamily="18" charset="0"/>
              </a:rPr>
              <a:t>     </a:t>
            </a:r>
            <a:r>
              <a:rPr lang="en-US" sz="1600" b="1" dirty="0" smtClean="0">
                <a:solidFill>
                  <a:schemeClr val="accent5">
                    <a:lumMod val="60000"/>
                    <a:lumOff val="40000"/>
                  </a:schemeClr>
                </a:solidFill>
                <a:latin typeface="Book Antiqua" pitchFamily="18" charset="0"/>
              </a:rPr>
              <a:t>    </a:t>
            </a:r>
            <a:r>
              <a:rPr lang="sr-Latn-RS" sz="1600" b="1" dirty="0" err="1" smtClean="0">
                <a:solidFill>
                  <a:schemeClr val="accent5">
                    <a:lumMod val="60000"/>
                    <a:lumOff val="40000"/>
                  </a:schemeClr>
                </a:solidFill>
                <a:latin typeface="Book Antiqua" pitchFamily="18" charset="0"/>
              </a:rPr>
              <a:t>ane</a:t>
            </a:r>
            <a:r>
              <a:rPr lang="en-US" sz="1600" b="1" dirty="0" err="1" smtClean="0">
                <a:solidFill>
                  <a:schemeClr val="accent5">
                    <a:lumMod val="60000"/>
                    <a:lumOff val="40000"/>
                  </a:schemeClr>
                </a:solidFill>
                <a:latin typeface="Book Antiqua" pitchFamily="18" charset="0"/>
              </a:rPr>
              <a:t>mia</a:t>
            </a:r>
            <a:r>
              <a:rPr lang="en-US" sz="1600" b="1" dirty="0" smtClean="0">
                <a:solidFill>
                  <a:schemeClr val="accent5">
                    <a:lumMod val="60000"/>
                    <a:lumOff val="40000"/>
                  </a:schemeClr>
                </a:solidFill>
                <a:latin typeface="Book Antiqua" pitchFamily="18" charset="0"/>
              </a:rPr>
              <a:t>                inflammatory disease</a:t>
            </a:r>
          </a:p>
          <a:p>
            <a:endParaRPr lang="en-US" sz="1600" b="1" dirty="0" smtClean="0">
              <a:solidFill>
                <a:schemeClr val="accent5">
                  <a:lumMod val="60000"/>
                  <a:lumOff val="40000"/>
                </a:schemeClr>
              </a:solidFill>
              <a:latin typeface="Book Antiqua" pitchFamily="18" charset="0"/>
            </a:endParaRPr>
          </a:p>
          <a:p>
            <a:endParaRPr lang="en-US" sz="1600" b="1" dirty="0">
              <a:latin typeface="Book Antiqua" pitchFamily="18" charset="0"/>
            </a:endParaRPr>
          </a:p>
          <a:p>
            <a:r>
              <a:rPr lang="en-US" sz="1600" b="1" dirty="0" smtClean="0">
                <a:latin typeface="Book Antiqua" pitchFamily="18" charset="0"/>
              </a:rPr>
              <a:t>MCV </a:t>
            </a:r>
            <a:r>
              <a:rPr lang="sr-Latn-RS" sz="1600" b="1" dirty="0" smtClean="0">
                <a:latin typeface="Book Antiqua" pitchFamily="18" charset="0"/>
              </a:rPr>
              <a:t>                                 </a:t>
            </a:r>
            <a:r>
              <a:rPr lang="en-US" sz="1600" dirty="0" smtClean="0">
                <a:latin typeface="Book Antiqua" pitchFamily="18" charset="0"/>
              </a:rPr>
              <a:t>increased</a:t>
            </a:r>
            <a:r>
              <a:rPr lang="en-US" sz="1600" b="1" dirty="0" smtClean="0">
                <a:latin typeface="Book Antiqua" pitchFamily="18" charset="0"/>
              </a:rPr>
              <a:t> </a:t>
            </a:r>
            <a:r>
              <a:rPr lang="en-US" sz="1600" dirty="0" smtClean="0">
                <a:latin typeface="Book Antiqua" pitchFamily="18" charset="0"/>
              </a:rPr>
              <a:t> </a:t>
            </a:r>
            <a:r>
              <a:rPr lang="sr-Latn-RS" sz="1600" dirty="0" smtClean="0">
                <a:latin typeface="Book Antiqua" pitchFamily="18" charset="0"/>
              </a:rPr>
              <a:t>                   </a:t>
            </a:r>
            <a:r>
              <a:rPr lang="en-US" sz="1600" dirty="0" smtClean="0">
                <a:latin typeface="Book Antiqua" pitchFamily="18" charset="0"/>
              </a:rPr>
              <a:t>decreased </a:t>
            </a:r>
            <a:r>
              <a:rPr lang="sr-Latn-RS" sz="1600" dirty="0" smtClean="0">
                <a:latin typeface="Book Antiqua" pitchFamily="18" charset="0"/>
              </a:rPr>
              <a:t>             </a:t>
            </a:r>
            <a:r>
              <a:rPr lang="en-US" sz="1600" dirty="0" smtClean="0">
                <a:latin typeface="Book Antiqua" pitchFamily="18" charset="0"/>
              </a:rPr>
              <a:t> normal or decreased</a:t>
            </a:r>
            <a:endParaRPr lang="en-US" sz="1600" dirty="0">
              <a:latin typeface="Book Antiqua" pitchFamily="18" charset="0"/>
            </a:endParaRPr>
          </a:p>
          <a:p>
            <a:r>
              <a:rPr lang="en-US" sz="1600" b="1" dirty="0">
                <a:latin typeface="Book Antiqua" pitchFamily="18" charset="0"/>
              </a:rPr>
              <a:t>Fe </a:t>
            </a:r>
            <a:r>
              <a:rPr lang="sr-Latn-RS" sz="1600" b="1" dirty="0" smtClean="0">
                <a:latin typeface="Book Antiqua" pitchFamily="18" charset="0"/>
              </a:rPr>
              <a:t>                                       </a:t>
            </a:r>
            <a:r>
              <a:rPr lang="en-US" sz="1600" dirty="0" smtClean="0">
                <a:latin typeface="Book Antiqua" pitchFamily="18" charset="0"/>
              </a:rPr>
              <a:t>increased </a:t>
            </a:r>
            <a:r>
              <a:rPr lang="sr-Latn-RS" sz="1600" dirty="0" smtClean="0">
                <a:latin typeface="Book Antiqua" pitchFamily="18" charset="0"/>
              </a:rPr>
              <a:t>                    </a:t>
            </a:r>
            <a:r>
              <a:rPr lang="en-US" sz="1600" dirty="0" smtClean="0">
                <a:latin typeface="Book Antiqua" pitchFamily="18" charset="0"/>
              </a:rPr>
              <a:t>decreased </a:t>
            </a:r>
            <a:r>
              <a:rPr lang="sr-Latn-RS" sz="1600" dirty="0" smtClean="0">
                <a:latin typeface="Book Antiqua" pitchFamily="18" charset="0"/>
              </a:rPr>
              <a:t>                    </a:t>
            </a:r>
            <a:r>
              <a:rPr lang="en-US" sz="1600" dirty="0" smtClean="0">
                <a:latin typeface="Book Antiqua" pitchFamily="18" charset="0"/>
              </a:rPr>
              <a:t> decreased</a:t>
            </a:r>
            <a:endParaRPr lang="en-US" sz="1600" dirty="0">
              <a:latin typeface="Book Antiqua" pitchFamily="18" charset="0"/>
            </a:endParaRPr>
          </a:p>
          <a:p>
            <a:r>
              <a:rPr lang="en-US" sz="1600" b="1" dirty="0">
                <a:latin typeface="Book Antiqua" pitchFamily="18" charset="0"/>
              </a:rPr>
              <a:t>TIBC </a:t>
            </a:r>
            <a:r>
              <a:rPr lang="sr-Latn-RS" sz="1600" b="1" dirty="0" smtClean="0">
                <a:latin typeface="Book Antiqua" pitchFamily="18" charset="0"/>
              </a:rPr>
              <a:t>                                 </a:t>
            </a:r>
            <a:r>
              <a:rPr lang="en-US" sz="1600" dirty="0" smtClean="0">
                <a:latin typeface="Book Antiqua" pitchFamily="18" charset="0"/>
              </a:rPr>
              <a:t>decreased </a:t>
            </a:r>
            <a:r>
              <a:rPr lang="sr-Latn-RS" sz="1600" dirty="0" smtClean="0">
                <a:latin typeface="Book Antiqua" pitchFamily="18" charset="0"/>
              </a:rPr>
              <a:t>                    </a:t>
            </a:r>
            <a:r>
              <a:rPr lang="en-US" sz="1600" dirty="0" smtClean="0">
                <a:latin typeface="Book Antiqua" pitchFamily="18" charset="0"/>
              </a:rPr>
              <a:t>increased</a:t>
            </a:r>
            <a:r>
              <a:rPr lang="sr-Latn-RS" sz="1600" dirty="0" smtClean="0">
                <a:latin typeface="Book Antiqua" pitchFamily="18" charset="0"/>
              </a:rPr>
              <a:t>                      </a:t>
            </a:r>
            <a:r>
              <a:rPr lang="en-US" sz="1600" dirty="0" smtClean="0">
                <a:latin typeface="Book Antiqua" pitchFamily="18" charset="0"/>
              </a:rPr>
              <a:t>decreased</a:t>
            </a:r>
            <a:r>
              <a:rPr lang="sr-Latn-RS" sz="1600" dirty="0" smtClean="0">
                <a:latin typeface="Book Antiqua" pitchFamily="18" charset="0"/>
              </a:rPr>
              <a:t> </a:t>
            </a:r>
            <a:endParaRPr lang="en-US" sz="1600" dirty="0" smtClean="0">
              <a:latin typeface="Book Antiqua" pitchFamily="18" charset="0"/>
            </a:endParaRPr>
          </a:p>
          <a:p>
            <a:r>
              <a:rPr lang="it-IT" sz="1600" b="1" dirty="0" smtClean="0">
                <a:latin typeface="Book Antiqua" pitchFamily="18" charset="0"/>
              </a:rPr>
              <a:t>Ferritin </a:t>
            </a:r>
            <a:r>
              <a:rPr lang="sr-Latn-RS" sz="1600" b="1" dirty="0" smtClean="0">
                <a:latin typeface="Book Antiqua" pitchFamily="18" charset="0"/>
              </a:rPr>
              <a:t>                             </a:t>
            </a:r>
            <a:r>
              <a:rPr lang="en-US" sz="1600" dirty="0" smtClean="0">
                <a:latin typeface="Book Antiqua" pitchFamily="18" charset="0"/>
              </a:rPr>
              <a:t>decreased</a:t>
            </a:r>
            <a:r>
              <a:rPr lang="it-IT" sz="1600" dirty="0" smtClean="0">
                <a:latin typeface="Book Antiqua" pitchFamily="18" charset="0"/>
              </a:rPr>
              <a:t> </a:t>
            </a:r>
            <a:r>
              <a:rPr lang="sr-Latn-RS" sz="1600" dirty="0" smtClean="0">
                <a:latin typeface="Book Antiqua" pitchFamily="18" charset="0"/>
              </a:rPr>
              <a:t>                    </a:t>
            </a:r>
            <a:r>
              <a:rPr lang="en-US" sz="1600" dirty="0" smtClean="0">
                <a:latin typeface="Book Antiqua" pitchFamily="18" charset="0"/>
              </a:rPr>
              <a:t>decreased</a:t>
            </a:r>
            <a:r>
              <a:rPr lang="it-IT" sz="1600" dirty="0" smtClean="0">
                <a:latin typeface="Book Antiqua" pitchFamily="18" charset="0"/>
              </a:rPr>
              <a:t> </a:t>
            </a:r>
            <a:r>
              <a:rPr lang="sr-Latn-RS" sz="1600" dirty="0" smtClean="0">
                <a:latin typeface="Book Antiqua" pitchFamily="18" charset="0"/>
              </a:rPr>
              <a:t>           </a:t>
            </a:r>
            <a:r>
              <a:rPr lang="en-US" sz="1600" dirty="0" smtClean="0">
                <a:latin typeface="Book Antiqua" pitchFamily="18" charset="0"/>
              </a:rPr>
              <a:t> </a:t>
            </a:r>
            <a:r>
              <a:rPr lang="sr-Latn-RS" sz="1600" dirty="0" smtClean="0">
                <a:latin typeface="Book Antiqua" pitchFamily="18" charset="0"/>
              </a:rPr>
              <a:t> </a:t>
            </a:r>
            <a:r>
              <a:rPr lang="it-IT" sz="1600" dirty="0" smtClean="0">
                <a:latin typeface="Book Antiqua" pitchFamily="18" charset="0"/>
              </a:rPr>
              <a:t>normal or increased</a:t>
            </a:r>
          </a:p>
          <a:p>
            <a:r>
              <a:rPr lang="en-US" sz="1600" b="1" dirty="0" err="1" smtClean="0">
                <a:latin typeface="Book Antiqua" pitchFamily="18" charset="0"/>
              </a:rPr>
              <a:t>Retikulocytes</a:t>
            </a:r>
            <a:r>
              <a:rPr lang="en-US" sz="1600" b="1" dirty="0" smtClean="0">
                <a:latin typeface="Book Antiqua" pitchFamily="18" charset="0"/>
              </a:rPr>
              <a:t> </a:t>
            </a:r>
            <a:r>
              <a:rPr lang="sr-Latn-RS" sz="1600" b="1" dirty="0" smtClean="0">
                <a:latin typeface="Book Antiqua" pitchFamily="18" charset="0"/>
              </a:rPr>
              <a:t>                 </a:t>
            </a:r>
            <a:r>
              <a:rPr lang="en-US" sz="1600" b="1" dirty="0" smtClean="0">
                <a:latin typeface="Book Antiqua" pitchFamily="18" charset="0"/>
              </a:rPr>
              <a:t> </a:t>
            </a:r>
            <a:r>
              <a:rPr lang="en-US" sz="1600" dirty="0" smtClean="0">
                <a:latin typeface="Book Antiqua" pitchFamily="18" charset="0"/>
              </a:rPr>
              <a:t>decreased </a:t>
            </a:r>
            <a:r>
              <a:rPr lang="sr-Latn-RS" sz="1600" dirty="0" smtClean="0">
                <a:latin typeface="Book Antiqua" pitchFamily="18" charset="0"/>
              </a:rPr>
              <a:t>              </a:t>
            </a:r>
            <a:r>
              <a:rPr lang="en-US" sz="1600" dirty="0" smtClean="0">
                <a:latin typeface="Book Antiqua" pitchFamily="18" charset="0"/>
              </a:rPr>
              <a:t>normal or increased</a:t>
            </a:r>
            <a:r>
              <a:rPr lang="sr-Latn-RS" sz="1600" dirty="0" smtClean="0">
                <a:latin typeface="Book Antiqua" pitchFamily="18" charset="0"/>
              </a:rPr>
              <a:t>         </a:t>
            </a:r>
            <a:r>
              <a:rPr lang="en-US" sz="1600" dirty="0" smtClean="0">
                <a:latin typeface="Book Antiqua" pitchFamily="18" charset="0"/>
              </a:rPr>
              <a:t>decreased</a:t>
            </a:r>
            <a:endParaRPr lang="en-US" sz="1600" dirty="0">
              <a:latin typeface="Book Antiqua" pitchFamily="18" charset="0"/>
            </a:endParaRPr>
          </a:p>
          <a:p>
            <a:r>
              <a:rPr lang="sr-Latn-RS" sz="1600" dirty="0" smtClean="0">
                <a:latin typeface="Book Antiqua" pitchFamily="18" charset="0"/>
              </a:rPr>
              <a:t>                                                                                                                                   </a:t>
            </a:r>
            <a:endParaRPr lang="en-US" sz="1600" dirty="0">
              <a:latin typeface="Book Antiqua" pitchFamily="18" charset="0"/>
            </a:endParaRPr>
          </a:p>
        </p:txBody>
      </p:sp>
    </p:spTree>
    <p:extLst>
      <p:ext uri="{BB962C8B-B14F-4D97-AF65-F5344CB8AC3E}">
        <p14:creationId xmlns:p14="http://schemas.microsoft.com/office/powerpoint/2010/main" val="167003729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mplituda">
  <a:themeElements>
    <a:clrScheme name="Amplituda">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Amplituda">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Amplituda">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2760</TotalTime>
  <Words>5605</Words>
  <Application>Microsoft Office PowerPoint</Application>
  <PresentationFormat>Projekcija na ekranu (4:3)</PresentationFormat>
  <Paragraphs>438</Paragraphs>
  <Slides>70</Slides>
  <Notes>0</Notes>
  <HiddenSlides>0</HiddenSlides>
  <MMClips>0</MMClips>
  <ScaleCrop>false</ScaleCrop>
  <HeadingPairs>
    <vt:vector size="4" baseType="variant">
      <vt:variant>
        <vt:lpstr>Tema</vt:lpstr>
      </vt:variant>
      <vt:variant>
        <vt:i4>1</vt:i4>
      </vt:variant>
      <vt:variant>
        <vt:lpstr>Naslovi slajdova</vt:lpstr>
      </vt:variant>
      <vt:variant>
        <vt:i4>70</vt:i4>
      </vt:variant>
    </vt:vector>
  </HeadingPairs>
  <TitlesOfParts>
    <vt:vector size="71" baseType="lpstr">
      <vt:lpstr>Amplituda</vt:lpstr>
      <vt:lpstr>ANEMIAS, PHARMACOTHERAPY, SIGNIFICANCE </vt:lpstr>
      <vt:lpstr>PowerPoint prezentacija</vt:lpstr>
      <vt:lpstr>Anemias, pharmacotherapy, significance</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Recommendations for the patients</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Iron preparations</vt:lpstr>
      <vt:lpstr>Iron preparations</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lpstr>PowerPoint prezentacija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prezentacija</dc:title>
  <dc:creator>Наташа</dc:creator>
  <cp:lastModifiedBy>Наташа</cp:lastModifiedBy>
  <cp:revision>90</cp:revision>
  <dcterms:created xsi:type="dcterms:W3CDTF">2024-01-29T14:00:21Z</dcterms:created>
  <dcterms:modified xsi:type="dcterms:W3CDTF">2024-02-18T17:46:05Z</dcterms:modified>
</cp:coreProperties>
</file>